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64" r:id="rId8"/>
    <p:sldId id="265" r:id="rId9"/>
    <p:sldId id="279"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7" r:id="rId23"/>
    <p:sldId id="280" r:id="rId24"/>
    <p:sldId id="281" r:id="rId25"/>
    <p:sldId id="282" r:id="rId26"/>
    <p:sldId id="283"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yjxKM9jkD2CNYGik5rbKg==" hashData="aWJX0ml2S5tZU/XdF33m1OZ3bhSXtWTNOJv0u3d4NdkISU9SabELt1tqmSpH30jGAtgUYsHpOxpAY33JLtrwM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5" d="100"/>
          <a:sy n="95" d="100"/>
        </p:scale>
        <p:origin x="27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981450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97786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36601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363845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09965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99046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923615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09120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84064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2239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EC981E-E2A8-4DF4-B5EB-BC5836E1FF24}" type="datetimeFigureOut">
              <a:rPr lang="en-US" smtClean="0"/>
              <a:t>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414190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C981E-E2A8-4DF4-B5EB-BC5836E1FF24}" type="datetimeFigureOut">
              <a:rPr lang="en-US" smtClean="0"/>
              <a:t>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12914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C981E-E2A8-4DF4-B5EB-BC5836E1FF24}" type="datetimeFigureOut">
              <a:rPr lang="en-US" smtClean="0"/>
              <a:t>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49821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C981E-E2A8-4DF4-B5EB-BC5836E1FF24}" type="datetimeFigureOut">
              <a:rPr lang="en-US" smtClean="0"/>
              <a:t>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47542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EC981E-E2A8-4DF4-B5EB-BC5836E1FF24}" type="datetimeFigureOut">
              <a:rPr lang="en-US" smtClean="0"/>
              <a:t>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424535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C981E-E2A8-4DF4-B5EB-BC5836E1FF24}" type="datetimeFigureOut">
              <a:rPr lang="en-US" smtClean="0"/>
              <a:t>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798764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EC981E-E2A8-4DF4-B5EB-BC5836E1FF24}" type="datetimeFigureOut">
              <a:rPr lang="en-US" smtClean="0"/>
              <a:t>2/7/2021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E1BE047-BF19-4E7F-9B2F-99249495D800}" type="slidenum">
              <a:rPr lang="en-US" smtClean="0"/>
              <a:t>‹#›</a:t>
            </a:fld>
            <a:endParaRPr lang="en-US"/>
          </a:p>
        </p:txBody>
      </p:sp>
    </p:spTree>
    <p:extLst>
      <p:ext uri="{BB962C8B-B14F-4D97-AF65-F5344CB8AC3E}">
        <p14:creationId xmlns:p14="http://schemas.microsoft.com/office/powerpoint/2010/main" val="3731583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f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30">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32">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Shape 46">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3063E-7A98-405C-8521-980D839A8836}"/>
              </a:ext>
            </a:extLst>
          </p:cNvPr>
          <p:cNvSpPr>
            <a:spLocks noGrp="1"/>
          </p:cNvSpPr>
          <p:nvPr>
            <p:ph type="ctrTitle"/>
          </p:nvPr>
        </p:nvSpPr>
        <p:spPr>
          <a:xfrm>
            <a:off x="4419136" y="1020871"/>
            <a:ext cx="6960759" cy="2849671"/>
          </a:xfrm>
        </p:spPr>
        <p:txBody>
          <a:bodyPr>
            <a:normAutofit/>
          </a:bodyPr>
          <a:lstStyle/>
          <a:p>
            <a:pPr algn="l"/>
            <a:r>
              <a:rPr lang="en-US" sz="6000" dirty="0">
                <a:solidFill>
                  <a:srgbClr val="FFFFFF"/>
                </a:solidFill>
              </a:rPr>
              <a:t>Expeditor</a:t>
            </a:r>
          </a:p>
        </p:txBody>
      </p:sp>
      <p:sp>
        <p:nvSpPr>
          <p:cNvPr id="3" name="Subtitle 2">
            <a:extLst>
              <a:ext uri="{FF2B5EF4-FFF2-40B4-BE49-F238E27FC236}">
                <a16:creationId xmlns:a16="http://schemas.microsoft.com/office/drawing/2014/main" id="{CB864610-EF76-4CB9-8BE8-02ADAE9B734F}"/>
              </a:ext>
            </a:extLst>
          </p:cNvPr>
          <p:cNvSpPr>
            <a:spLocks noGrp="1"/>
          </p:cNvSpPr>
          <p:nvPr>
            <p:ph type="subTitle" idx="1"/>
          </p:nvPr>
        </p:nvSpPr>
        <p:spPr>
          <a:xfrm>
            <a:off x="4548104" y="3962088"/>
            <a:ext cx="6112077" cy="1186108"/>
          </a:xfrm>
        </p:spPr>
        <p:txBody>
          <a:bodyPr>
            <a:normAutofit/>
          </a:bodyPr>
          <a:lstStyle/>
          <a:p>
            <a:pPr algn="l"/>
            <a:r>
              <a:rPr lang="en-US" b="1" dirty="0">
                <a:solidFill>
                  <a:schemeClr val="tx1">
                    <a:alpha val="70000"/>
                  </a:schemeClr>
                </a:solidFill>
              </a:rPr>
              <a:t>Urban Food-Supply Marketplace and Delivery Optimization System</a:t>
            </a:r>
            <a:endParaRPr lang="en-US" dirty="0">
              <a:solidFill>
                <a:schemeClr val="tx1">
                  <a:alpha val="70000"/>
                </a:schemeClr>
              </a:solidFill>
            </a:endParaRPr>
          </a:p>
        </p:txBody>
      </p:sp>
      <p:sp>
        <p:nvSpPr>
          <p:cNvPr id="49" name="Isosceles Triangle 48">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113C50-0377-44BC-A47C-983215797DA4}"/>
              </a:ext>
            </a:extLst>
          </p:cNvPr>
          <p:cNvSpPr txBox="1"/>
          <p:nvPr/>
        </p:nvSpPr>
        <p:spPr>
          <a:xfrm>
            <a:off x="5524877" y="4622105"/>
            <a:ext cx="2427075" cy="369332"/>
          </a:xfrm>
          <a:prstGeom prst="rect">
            <a:avLst/>
          </a:prstGeom>
          <a:noFill/>
        </p:spPr>
        <p:txBody>
          <a:bodyPr wrap="none" rtlCol="0">
            <a:spAutoFit/>
          </a:bodyPr>
          <a:lstStyle/>
          <a:p>
            <a:r>
              <a:rPr lang="en-US" dirty="0"/>
              <a:t>IFT 402 Paul Polsinelli</a:t>
            </a:r>
          </a:p>
        </p:txBody>
      </p:sp>
    </p:spTree>
    <p:extLst>
      <p:ext uri="{BB962C8B-B14F-4D97-AF65-F5344CB8AC3E}">
        <p14:creationId xmlns:p14="http://schemas.microsoft.com/office/powerpoint/2010/main" val="38260379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56103-20E1-4E52-8B12-CF59D9E45FCF}"/>
              </a:ext>
            </a:extLst>
          </p:cNvPr>
          <p:cNvSpPr>
            <a:spLocks noGrp="1"/>
          </p:cNvSpPr>
          <p:nvPr>
            <p:ph type="title"/>
          </p:nvPr>
        </p:nvSpPr>
        <p:spPr/>
        <p:txBody>
          <a:bodyPr/>
          <a:lstStyle/>
          <a:p>
            <a:r>
              <a:rPr lang="en-US" dirty="0"/>
              <a:t>Step 2: The Expeditor Database</a:t>
            </a:r>
          </a:p>
        </p:txBody>
      </p:sp>
      <p:pic>
        <p:nvPicPr>
          <p:cNvPr id="4" name="Content Placeholder 3">
            <a:extLst>
              <a:ext uri="{FF2B5EF4-FFF2-40B4-BE49-F238E27FC236}">
                <a16:creationId xmlns:a16="http://schemas.microsoft.com/office/drawing/2014/main" id="{CBB408D0-5B66-4BEF-9C24-67D61C57127B}"/>
              </a:ext>
            </a:extLst>
          </p:cNvPr>
          <p:cNvPicPr>
            <a:picLocks noGrp="1" noChangeAspect="1"/>
          </p:cNvPicPr>
          <p:nvPr>
            <p:ph idx="1"/>
          </p:nvPr>
        </p:nvPicPr>
        <p:blipFill>
          <a:blip r:embed="rId2"/>
          <a:stretch>
            <a:fillRect/>
          </a:stretch>
        </p:blipFill>
        <p:spPr>
          <a:xfrm>
            <a:off x="1992370" y="1731665"/>
            <a:ext cx="6406042" cy="5087737"/>
          </a:xfrm>
          <a:prstGeom prst="rect">
            <a:avLst/>
          </a:prstGeom>
        </p:spPr>
      </p:pic>
      <p:sp>
        <p:nvSpPr>
          <p:cNvPr id="5" name="TextBox 4">
            <a:extLst>
              <a:ext uri="{FF2B5EF4-FFF2-40B4-BE49-F238E27FC236}">
                <a16:creationId xmlns:a16="http://schemas.microsoft.com/office/drawing/2014/main" id="{AF1D7A86-333D-470A-B9A9-B45585F140AA}"/>
              </a:ext>
            </a:extLst>
          </p:cNvPr>
          <p:cNvSpPr txBox="1"/>
          <p:nvPr/>
        </p:nvSpPr>
        <p:spPr>
          <a:xfrm>
            <a:off x="677334" y="1270000"/>
            <a:ext cx="8712851" cy="461665"/>
          </a:xfrm>
          <a:prstGeom prst="rect">
            <a:avLst/>
          </a:prstGeom>
          <a:noFill/>
        </p:spPr>
        <p:txBody>
          <a:bodyPr wrap="square" rtlCol="0">
            <a:spAutoFit/>
          </a:bodyPr>
          <a:lstStyle/>
          <a:p>
            <a:r>
              <a:rPr lang="en-US" sz="1200" dirty="0"/>
              <a:t>Interfaces with the Expeditor Script for predictive input and Django REST Framework for API transactions.  Will contain tables for Vertical Farm data and Transport data in coming builds.</a:t>
            </a:r>
          </a:p>
        </p:txBody>
      </p:sp>
    </p:spTree>
    <p:extLst>
      <p:ext uri="{BB962C8B-B14F-4D97-AF65-F5344CB8AC3E}">
        <p14:creationId xmlns:p14="http://schemas.microsoft.com/office/powerpoint/2010/main" val="2461609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DD29-151D-46E3-9098-FCC7235A91A8}"/>
              </a:ext>
            </a:extLst>
          </p:cNvPr>
          <p:cNvSpPr>
            <a:spLocks noGrp="1"/>
          </p:cNvSpPr>
          <p:nvPr>
            <p:ph type="title"/>
          </p:nvPr>
        </p:nvSpPr>
        <p:spPr/>
        <p:txBody>
          <a:bodyPr/>
          <a:lstStyle/>
          <a:p>
            <a:r>
              <a:rPr lang="en-US" dirty="0"/>
              <a:t>Step 3: Django Rest Framework</a:t>
            </a:r>
            <a:br>
              <a:rPr lang="en-US" dirty="0"/>
            </a:br>
            <a:endParaRPr lang="en-US" dirty="0"/>
          </a:p>
        </p:txBody>
      </p:sp>
      <p:pic>
        <p:nvPicPr>
          <p:cNvPr id="5" name="Content Placeholder 4">
            <a:extLst>
              <a:ext uri="{FF2B5EF4-FFF2-40B4-BE49-F238E27FC236}">
                <a16:creationId xmlns:a16="http://schemas.microsoft.com/office/drawing/2014/main" id="{978DFAB1-083E-42E5-ACA1-FAF5EB0C0503}"/>
              </a:ext>
            </a:extLst>
          </p:cNvPr>
          <p:cNvPicPr>
            <a:picLocks noGrp="1" noChangeAspect="1"/>
          </p:cNvPicPr>
          <p:nvPr>
            <p:ph idx="1"/>
          </p:nvPr>
        </p:nvPicPr>
        <p:blipFill>
          <a:blip r:embed="rId2"/>
          <a:stretch>
            <a:fillRect/>
          </a:stretch>
        </p:blipFill>
        <p:spPr>
          <a:xfrm>
            <a:off x="288382" y="1930400"/>
            <a:ext cx="4859019" cy="3881437"/>
          </a:xfrm>
          <a:prstGeom prst="rect">
            <a:avLst/>
          </a:prstGeom>
        </p:spPr>
      </p:pic>
      <p:sp>
        <p:nvSpPr>
          <p:cNvPr id="4" name="TextBox 3">
            <a:extLst>
              <a:ext uri="{FF2B5EF4-FFF2-40B4-BE49-F238E27FC236}">
                <a16:creationId xmlns:a16="http://schemas.microsoft.com/office/drawing/2014/main" id="{EABBC7D0-C27E-4561-BC70-9E0E059DAACE}"/>
              </a:ext>
            </a:extLst>
          </p:cNvPr>
          <p:cNvSpPr txBox="1"/>
          <p:nvPr/>
        </p:nvSpPr>
        <p:spPr>
          <a:xfrm>
            <a:off x="787791" y="1413803"/>
            <a:ext cx="8665698" cy="461665"/>
          </a:xfrm>
          <a:prstGeom prst="rect">
            <a:avLst/>
          </a:prstGeom>
          <a:noFill/>
        </p:spPr>
        <p:txBody>
          <a:bodyPr wrap="square" rtlCol="0">
            <a:spAutoFit/>
          </a:bodyPr>
          <a:lstStyle/>
          <a:p>
            <a:r>
              <a:rPr lang="en-US" sz="1200" dirty="0"/>
              <a:t>Interfaces with the Expeditor Database.  It incorporates the Expeditor Supermarket and Restaurant User Interface within its framework and interacts with the HTML, CSS, and JS code through specialized coding interfaces.</a:t>
            </a:r>
          </a:p>
        </p:txBody>
      </p:sp>
      <p:pic>
        <p:nvPicPr>
          <p:cNvPr id="6" name="Picture 5">
            <a:extLst>
              <a:ext uri="{FF2B5EF4-FFF2-40B4-BE49-F238E27FC236}">
                <a16:creationId xmlns:a16="http://schemas.microsoft.com/office/drawing/2014/main" id="{EC24A3FF-C2A6-4595-B91E-10BE86A04204}"/>
              </a:ext>
            </a:extLst>
          </p:cNvPr>
          <p:cNvPicPr>
            <a:picLocks noChangeAspect="1"/>
          </p:cNvPicPr>
          <p:nvPr/>
        </p:nvPicPr>
        <p:blipFill>
          <a:blip r:embed="rId3"/>
          <a:stretch>
            <a:fillRect/>
          </a:stretch>
        </p:blipFill>
        <p:spPr>
          <a:xfrm>
            <a:off x="5140370" y="1930400"/>
            <a:ext cx="4859019" cy="3894928"/>
          </a:xfrm>
          <a:prstGeom prst="rect">
            <a:avLst/>
          </a:prstGeom>
        </p:spPr>
      </p:pic>
      <p:sp>
        <p:nvSpPr>
          <p:cNvPr id="7" name="TextBox 6">
            <a:extLst>
              <a:ext uri="{FF2B5EF4-FFF2-40B4-BE49-F238E27FC236}">
                <a16:creationId xmlns:a16="http://schemas.microsoft.com/office/drawing/2014/main" id="{E26A05BB-9B04-48A8-AF1D-65546450E565}"/>
              </a:ext>
            </a:extLst>
          </p:cNvPr>
          <p:cNvSpPr txBox="1"/>
          <p:nvPr/>
        </p:nvSpPr>
        <p:spPr>
          <a:xfrm>
            <a:off x="443132" y="6070209"/>
            <a:ext cx="1925527" cy="276999"/>
          </a:xfrm>
          <a:prstGeom prst="rect">
            <a:avLst/>
          </a:prstGeom>
          <a:noFill/>
        </p:spPr>
        <p:txBody>
          <a:bodyPr wrap="none" rtlCol="0">
            <a:spAutoFit/>
          </a:bodyPr>
          <a:lstStyle/>
          <a:p>
            <a:r>
              <a:rPr lang="en-US" sz="1200" dirty="0"/>
              <a:t>Continued on next slide…</a:t>
            </a:r>
          </a:p>
        </p:txBody>
      </p:sp>
    </p:spTree>
    <p:extLst>
      <p:ext uri="{BB962C8B-B14F-4D97-AF65-F5344CB8AC3E}">
        <p14:creationId xmlns:p14="http://schemas.microsoft.com/office/powerpoint/2010/main" val="425060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C34A-4598-4ED5-9C91-00B838523797}"/>
              </a:ext>
            </a:extLst>
          </p:cNvPr>
          <p:cNvSpPr>
            <a:spLocks noGrp="1"/>
          </p:cNvSpPr>
          <p:nvPr>
            <p:ph type="title"/>
          </p:nvPr>
        </p:nvSpPr>
        <p:spPr/>
        <p:txBody>
          <a:bodyPr/>
          <a:lstStyle/>
          <a:p>
            <a:r>
              <a:rPr lang="en-US" dirty="0"/>
              <a:t>Step 3 continued: settings.py</a:t>
            </a:r>
          </a:p>
        </p:txBody>
      </p:sp>
      <p:pic>
        <p:nvPicPr>
          <p:cNvPr id="4" name="Content Placeholder 3">
            <a:extLst>
              <a:ext uri="{FF2B5EF4-FFF2-40B4-BE49-F238E27FC236}">
                <a16:creationId xmlns:a16="http://schemas.microsoft.com/office/drawing/2014/main" id="{620330D5-F137-4139-A94E-D5AD1662EBF0}"/>
              </a:ext>
            </a:extLst>
          </p:cNvPr>
          <p:cNvPicPr>
            <a:picLocks noGrp="1" noChangeAspect="1"/>
          </p:cNvPicPr>
          <p:nvPr>
            <p:ph idx="1"/>
          </p:nvPr>
        </p:nvPicPr>
        <p:blipFill>
          <a:blip r:embed="rId2"/>
          <a:stretch>
            <a:fillRect/>
          </a:stretch>
        </p:blipFill>
        <p:spPr>
          <a:xfrm>
            <a:off x="557758" y="1930400"/>
            <a:ext cx="3641448" cy="4844789"/>
          </a:xfrm>
          <a:prstGeom prst="rect">
            <a:avLst/>
          </a:prstGeom>
        </p:spPr>
      </p:pic>
      <p:pic>
        <p:nvPicPr>
          <p:cNvPr id="5" name="Picture 4">
            <a:extLst>
              <a:ext uri="{FF2B5EF4-FFF2-40B4-BE49-F238E27FC236}">
                <a16:creationId xmlns:a16="http://schemas.microsoft.com/office/drawing/2014/main" id="{2365F095-7CAC-4A17-A8E1-78D7D8509B5E}"/>
              </a:ext>
            </a:extLst>
          </p:cNvPr>
          <p:cNvPicPr>
            <a:picLocks noChangeAspect="1"/>
          </p:cNvPicPr>
          <p:nvPr/>
        </p:nvPicPr>
        <p:blipFill>
          <a:blip r:embed="rId3"/>
          <a:stretch>
            <a:fillRect/>
          </a:stretch>
        </p:blipFill>
        <p:spPr>
          <a:xfrm>
            <a:off x="4199206" y="1932760"/>
            <a:ext cx="3641448" cy="4856764"/>
          </a:xfrm>
          <a:prstGeom prst="rect">
            <a:avLst/>
          </a:prstGeom>
        </p:spPr>
      </p:pic>
      <p:pic>
        <p:nvPicPr>
          <p:cNvPr id="6" name="Picture 5">
            <a:extLst>
              <a:ext uri="{FF2B5EF4-FFF2-40B4-BE49-F238E27FC236}">
                <a16:creationId xmlns:a16="http://schemas.microsoft.com/office/drawing/2014/main" id="{88A8DC84-1C07-4F5D-A779-E6657DA218DE}"/>
              </a:ext>
            </a:extLst>
          </p:cNvPr>
          <p:cNvPicPr>
            <a:picLocks noChangeAspect="1"/>
          </p:cNvPicPr>
          <p:nvPr/>
        </p:nvPicPr>
        <p:blipFill>
          <a:blip r:embed="rId4"/>
          <a:stretch>
            <a:fillRect/>
          </a:stretch>
        </p:blipFill>
        <p:spPr>
          <a:xfrm>
            <a:off x="7840654" y="4200801"/>
            <a:ext cx="3263309" cy="2574388"/>
          </a:xfrm>
          <a:prstGeom prst="rect">
            <a:avLst/>
          </a:prstGeom>
        </p:spPr>
      </p:pic>
      <p:sp>
        <p:nvSpPr>
          <p:cNvPr id="7" name="TextBox 6">
            <a:extLst>
              <a:ext uri="{FF2B5EF4-FFF2-40B4-BE49-F238E27FC236}">
                <a16:creationId xmlns:a16="http://schemas.microsoft.com/office/drawing/2014/main" id="{2CAE463D-EFFF-4D9B-8B28-12BDFFB34B2A}"/>
              </a:ext>
            </a:extLst>
          </p:cNvPr>
          <p:cNvSpPr txBox="1"/>
          <p:nvPr/>
        </p:nvSpPr>
        <p:spPr>
          <a:xfrm>
            <a:off x="806616" y="1378634"/>
            <a:ext cx="8738313" cy="461665"/>
          </a:xfrm>
          <a:prstGeom prst="rect">
            <a:avLst/>
          </a:prstGeom>
          <a:noFill/>
        </p:spPr>
        <p:txBody>
          <a:bodyPr wrap="square" rtlCol="0">
            <a:spAutoFit/>
          </a:bodyPr>
          <a:lstStyle/>
          <a:p>
            <a:r>
              <a:rPr lang="en-US" sz="1200" dirty="0"/>
              <a:t>Django settings.py file is the main file that creates the app that interfaces with the database, defines the database, connects to HTML templates, CSS, JS, and media files.</a:t>
            </a:r>
          </a:p>
        </p:txBody>
      </p:sp>
      <p:sp>
        <p:nvSpPr>
          <p:cNvPr id="8" name="Rectangle 7">
            <a:extLst>
              <a:ext uri="{FF2B5EF4-FFF2-40B4-BE49-F238E27FC236}">
                <a16:creationId xmlns:a16="http://schemas.microsoft.com/office/drawing/2014/main" id="{D3633A53-7CD8-4217-B883-DD35D80517C7}"/>
              </a:ext>
            </a:extLst>
          </p:cNvPr>
          <p:cNvSpPr/>
          <p:nvPr/>
        </p:nvSpPr>
        <p:spPr>
          <a:xfrm>
            <a:off x="5352757" y="5078437"/>
            <a:ext cx="478301" cy="6330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06ADC1-6B98-4086-BACB-A760B3F05E95}"/>
              </a:ext>
            </a:extLst>
          </p:cNvPr>
          <p:cNvSpPr/>
          <p:nvPr/>
        </p:nvSpPr>
        <p:spPr>
          <a:xfrm>
            <a:off x="1414846" y="4264105"/>
            <a:ext cx="2046849" cy="7577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581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96A0-A81B-4B3D-B6C1-339D647570CD}"/>
              </a:ext>
            </a:extLst>
          </p:cNvPr>
          <p:cNvSpPr>
            <a:spLocks noGrp="1"/>
          </p:cNvSpPr>
          <p:nvPr>
            <p:ph type="title"/>
          </p:nvPr>
        </p:nvSpPr>
        <p:spPr/>
        <p:txBody>
          <a:bodyPr/>
          <a:lstStyle/>
          <a:p>
            <a:r>
              <a:rPr lang="en-US" dirty="0"/>
              <a:t>Step 3 continued: models.py</a:t>
            </a:r>
          </a:p>
        </p:txBody>
      </p:sp>
      <p:pic>
        <p:nvPicPr>
          <p:cNvPr id="4" name="Content Placeholder 3">
            <a:extLst>
              <a:ext uri="{FF2B5EF4-FFF2-40B4-BE49-F238E27FC236}">
                <a16:creationId xmlns:a16="http://schemas.microsoft.com/office/drawing/2014/main" id="{26BCEDF8-60B0-454B-89A2-D93C2A92360E}"/>
              </a:ext>
            </a:extLst>
          </p:cNvPr>
          <p:cNvPicPr>
            <a:picLocks noGrp="1" noChangeAspect="1"/>
          </p:cNvPicPr>
          <p:nvPr>
            <p:ph idx="1"/>
          </p:nvPr>
        </p:nvPicPr>
        <p:blipFill>
          <a:blip r:embed="rId2"/>
          <a:stretch>
            <a:fillRect/>
          </a:stretch>
        </p:blipFill>
        <p:spPr>
          <a:xfrm>
            <a:off x="622985" y="1930400"/>
            <a:ext cx="3694558" cy="4927600"/>
          </a:xfrm>
          <a:prstGeom prst="rect">
            <a:avLst/>
          </a:prstGeom>
        </p:spPr>
      </p:pic>
      <p:pic>
        <p:nvPicPr>
          <p:cNvPr id="5" name="Picture 4">
            <a:extLst>
              <a:ext uri="{FF2B5EF4-FFF2-40B4-BE49-F238E27FC236}">
                <a16:creationId xmlns:a16="http://schemas.microsoft.com/office/drawing/2014/main" id="{B7780E12-5F92-44A1-9F01-D5DB3B3892A8}"/>
              </a:ext>
            </a:extLst>
          </p:cNvPr>
          <p:cNvPicPr>
            <a:picLocks noChangeAspect="1"/>
          </p:cNvPicPr>
          <p:nvPr/>
        </p:nvPicPr>
        <p:blipFill>
          <a:blip r:embed="rId3"/>
          <a:stretch>
            <a:fillRect/>
          </a:stretch>
        </p:blipFill>
        <p:spPr>
          <a:xfrm>
            <a:off x="4317543" y="4578671"/>
            <a:ext cx="3813583" cy="2274112"/>
          </a:xfrm>
          <a:prstGeom prst="rect">
            <a:avLst/>
          </a:prstGeom>
        </p:spPr>
      </p:pic>
      <p:sp>
        <p:nvSpPr>
          <p:cNvPr id="7" name="TextBox 6">
            <a:extLst>
              <a:ext uri="{FF2B5EF4-FFF2-40B4-BE49-F238E27FC236}">
                <a16:creationId xmlns:a16="http://schemas.microsoft.com/office/drawing/2014/main" id="{DD08D731-AA86-46D3-9109-C889AA86ADD8}"/>
              </a:ext>
            </a:extLst>
          </p:cNvPr>
          <p:cNvSpPr txBox="1"/>
          <p:nvPr/>
        </p:nvSpPr>
        <p:spPr>
          <a:xfrm>
            <a:off x="963637" y="1301262"/>
            <a:ext cx="7969298" cy="276999"/>
          </a:xfrm>
          <a:prstGeom prst="rect">
            <a:avLst/>
          </a:prstGeom>
          <a:noFill/>
        </p:spPr>
        <p:txBody>
          <a:bodyPr wrap="none" rtlCol="0">
            <a:spAutoFit/>
          </a:bodyPr>
          <a:lstStyle/>
          <a:p>
            <a:r>
              <a:rPr lang="en-US" sz="1200" dirty="0"/>
              <a:t>Django models.py file defines the </a:t>
            </a:r>
            <a:r>
              <a:rPr lang="en-US" sz="1200" dirty="0" err="1"/>
              <a:t>db</a:t>
            </a:r>
            <a:r>
              <a:rPr lang="en-US" sz="1200" dirty="0"/>
              <a:t> tables from the settings.py defined </a:t>
            </a:r>
            <a:r>
              <a:rPr lang="en-US" sz="1200" dirty="0" err="1"/>
              <a:t>db</a:t>
            </a:r>
            <a:r>
              <a:rPr lang="en-US" sz="1200" dirty="0"/>
              <a:t> within the Django REST Framework.  </a:t>
            </a:r>
          </a:p>
        </p:txBody>
      </p:sp>
    </p:spTree>
    <p:extLst>
      <p:ext uri="{BB962C8B-B14F-4D97-AF65-F5344CB8AC3E}">
        <p14:creationId xmlns:p14="http://schemas.microsoft.com/office/powerpoint/2010/main" val="2264693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74F0-5CA7-4A70-A395-AF8529A389F0}"/>
              </a:ext>
            </a:extLst>
          </p:cNvPr>
          <p:cNvSpPr>
            <a:spLocks noGrp="1"/>
          </p:cNvSpPr>
          <p:nvPr>
            <p:ph type="title"/>
          </p:nvPr>
        </p:nvSpPr>
        <p:spPr/>
        <p:txBody>
          <a:bodyPr/>
          <a:lstStyle/>
          <a:p>
            <a:r>
              <a:rPr lang="en-US" dirty="0"/>
              <a:t>Step 3 continued: admin.py</a:t>
            </a:r>
          </a:p>
        </p:txBody>
      </p:sp>
      <p:pic>
        <p:nvPicPr>
          <p:cNvPr id="4" name="Content Placeholder 3">
            <a:extLst>
              <a:ext uri="{FF2B5EF4-FFF2-40B4-BE49-F238E27FC236}">
                <a16:creationId xmlns:a16="http://schemas.microsoft.com/office/drawing/2014/main" id="{B9B31156-BDE9-4643-BF63-AB975F336B35}"/>
              </a:ext>
            </a:extLst>
          </p:cNvPr>
          <p:cNvPicPr>
            <a:picLocks noGrp="1" noChangeAspect="1"/>
          </p:cNvPicPr>
          <p:nvPr>
            <p:ph idx="1"/>
          </p:nvPr>
        </p:nvPicPr>
        <p:blipFill>
          <a:blip r:embed="rId2"/>
          <a:stretch>
            <a:fillRect/>
          </a:stretch>
        </p:blipFill>
        <p:spPr>
          <a:xfrm>
            <a:off x="677333" y="1930400"/>
            <a:ext cx="3703691" cy="4927600"/>
          </a:xfrm>
          <a:prstGeom prst="rect">
            <a:avLst/>
          </a:prstGeom>
        </p:spPr>
      </p:pic>
      <p:sp>
        <p:nvSpPr>
          <p:cNvPr id="5" name="TextBox 4">
            <a:extLst>
              <a:ext uri="{FF2B5EF4-FFF2-40B4-BE49-F238E27FC236}">
                <a16:creationId xmlns:a16="http://schemas.microsoft.com/office/drawing/2014/main" id="{711E4F43-82A1-4CF2-A379-7FF4DE189CDD}"/>
              </a:ext>
            </a:extLst>
          </p:cNvPr>
          <p:cNvSpPr txBox="1"/>
          <p:nvPr/>
        </p:nvSpPr>
        <p:spPr>
          <a:xfrm>
            <a:off x="815926" y="1350498"/>
            <a:ext cx="8349176" cy="461665"/>
          </a:xfrm>
          <a:prstGeom prst="rect">
            <a:avLst/>
          </a:prstGeom>
          <a:noFill/>
        </p:spPr>
        <p:txBody>
          <a:bodyPr wrap="square" rtlCol="0">
            <a:spAutoFit/>
          </a:bodyPr>
          <a:lstStyle/>
          <a:p>
            <a:r>
              <a:rPr lang="en-US" sz="1200" dirty="0"/>
              <a:t>Django admin.py registers the tables from models.py with Django administration so they may be acted upon within the framework.</a:t>
            </a:r>
          </a:p>
        </p:txBody>
      </p:sp>
    </p:spTree>
    <p:extLst>
      <p:ext uri="{BB962C8B-B14F-4D97-AF65-F5344CB8AC3E}">
        <p14:creationId xmlns:p14="http://schemas.microsoft.com/office/powerpoint/2010/main" val="313904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7EAC-B0F3-4015-8F6A-312FA822C6C9}"/>
              </a:ext>
            </a:extLst>
          </p:cNvPr>
          <p:cNvSpPr>
            <a:spLocks noGrp="1"/>
          </p:cNvSpPr>
          <p:nvPr>
            <p:ph type="title"/>
          </p:nvPr>
        </p:nvSpPr>
        <p:spPr/>
        <p:txBody>
          <a:bodyPr/>
          <a:lstStyle/>
          <a:p>
            <a:r>
              <a:rPr lang="en-US" dirty="0"/>
              <a:t>Step 3 continued: serializers.py</a:t>
            </a:r>
          </a:p>
        </p:txBody>
      </p:sp>
      <p:pic>
        <p:nvPicPr>
          <p:cNvPr id="4" name="Content Placeholder 3">
            <a:extLst>
              <a:ext uri="{FF2B5EF4-FFF2-40B4-BE49-F238E27FC236}">
                <a16:creationId xmlns:a16="http://schemas.microsoft.com/office/drawing/2014/main" id="{86905BEB-9786-4261-81A5-7379ADB8B510}"/>
              </a:ext>
            </a:extLst>
          </p:cNvPr>
          <p:cNvPicPr>
            <a:picLocks noGrp="1" noChangeAspect="1"/>
          </p:cNvPicPr>
          <p:nvPr>
            <p:ph idx="1"/>
          </p:nvPr>
        </p:nvPicPr>
        <p:blipFill>
          <a:blip r:embed="rId2"/>
          <a:stretch>
            <a:fillRect/>
          </a:stretch>
        </p:blipFill>
        <p:spPr>
          <a:xfrm>
            <a:off x="677334" y="1930400"/>
            <a:ext cx="3694558" cy="4927600"/>
          </a:xfrm>
          <a:prstGeom prst="rect">
            <a:avLst/>
          </a:prstGeom>
        </p:spPr>
      </p:pic>
      <p:pic>
        <p:nvPicPr>
          <p:cNvPr id="5" name="Picture 4">
            <a:extLst>
              <a:ext uri="{FF2B5EF4-FFF2-40B4-BE49-F238E27FC236}">
                <a16:creationId xmlns:a16="http://schemas.microsoft.com/office/drawing/2014/main" id="{79B5ECFB-B107-4861-BB0D-BBF7DB1BA3FF}"/>
              </a:ext>
            </a:extLst>
          </p:cNvPr>
          <p:cNvPicPr>
            <a:picLocks noChangeAspect="1"/>
          </p:cNvPicPr>
          <p:nvPr/>
        </p:nvPicPr>
        <p:blipFill>
          <a:blip r:embed="rId3"/>
          <a:stretch>
            <a:fillRect/>
          </a:stretch>
        </p:blipFill>
        <p:spPr>
          <a:xfrm>
            <a:off x="4371893" y="6032514"/>
            <a:ext cx="3590422" cy="825486"/>
          </a:xfrm>
          <a:prstGeom prst="rect">
            <a:avLst/>
          </a:prstGeom>
        </p:spPr>
      </p:pic>
      <p:sp>
        <p:nvSpPr>
          <p:cNvPr id="6" name="TextBox 5">
            <a:extLst>
              <a:ext uri="{FF2B5EF4-FFF2-40B4-BE49-F238E27FC236}">
                <a16:creationId xmlns:a16="http://schemas.microsoft.com/office/drawing/2014/main" id="{EA0C287F-6FEA-45E7-A8F3-D416A9B0D7BF}"/>
              </a:ext>
            </a:extLst>
          </p:cNvPr>
          <p:cNvSpPr txBox="1"/>
          <p:nvPr/>
        </p:nvSpPr>
        <p:spPr>
          <a:xfrm>
            <a:off x="928468" y="1434905"/>
            <a:ext cx="7033847" cy="276999"/>
          </a:xfrm>
          <a:prstGeom prst="rect">
            <a:avLst/>
          </a:prstGeom>
          <a:noFill/>
        </p:spPr>
        <p:txBody>
          <a:bodyPr wrap="square" rtlCol="0">
            <a:spAutoFit/>
          </a:bodyPr>
          <a:lstStyle/>
          <a:p>
            <a:r>
              <a:rPr lang="en-US" sz="1200" dirty="0"/>
              <a:t>Django serializers.py connects and transforms the data in the tables into encapsulated json files.</a:t>
            </a:r>
          </a:p>
        </p:txBody>
      </p:sp>
    </p:spTree>
    <p:extLst>
      <p:ext uri="{BB962C8B-B14F-4D97-AF65-F5344CB8AC3E}">
        <p14:creationId xmlns:p14="http://schemas.microsoft.com/office/powerpoint/2010/main" val="2788399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A286-75B1-421E-A970-9D77D5A997D7}"/>
              </a:ext>
            </a:extLst>
          </p:cNvPr>
          <p:cNvSpPr>
            <a:spLocks noGrp="1"/>
          </p:cNvSpPr>
          <p:nvPr>
            <p:ph type="title"/>
          </p:nvPr>
        </p:nvSpPr>
        <p:spPr/>
        <p:txBody>
          <a:bodyPr/>
          <a:lstStyle/>
          <a:p>
            <a:r>
              <a:rPr lang="en-US" dirty="0"/>
              <a:t>Step 3 continued: views.py</a:t>
            </a:r>
          </a:p>
        </p:txBody>
      </p:sp>
      <p:pic>
        <p:nvPicPr>
          <p:cNvPr id="4" name="Content Placeholder 3">
            <a:extLst>
              <a:ext uri="{FF2B5EF4-FFF2-40B4-BE49-F238E27FC236}">
                <a16:creationId xmlns:a16="http://schemas.microsoft.com/office/drawing/2014/main" id="{06BA67F5-94E8-41BA-B642-40737E72D04D}"/>
              </a:ext>
            </a:extLst>
          </p:cNvPr>
          <p:cNvPicPr>
            <a:picLocks noGrp="1" noChangeAspect="1"/>
          </p:cNvPicPr>
          <p:nvPr>
            <p:ph idx="1"/>
          </p:nvPr>
        </p:nvPicPr>
        <p:blipFill>
          <a:blip r:embed="rId2"/>
          <a:stretch>
            <a:fillRect/>
          </a:stretch>
        </p:blipFill>
        <p:spPr>
          <a:xfrm>
            <a:off x="677333" y="1930400"/>
            <a:ext cx="3703691" cy="4927600"/>
          </a:xfrm>
          <a:prstGeom prst="rect">
            <a:avLst/>
          </a:prstGeom>
        </p:spPr>
      </p:pic>
      <p:pic>
        <p:nvPicPr>
          <p:cNvPr id="5" name="Picture 4">
            <a:extLst>
              <a:ext uri="{FF2B5EF4-FFF2-40B4-BE49-F238E27FC236}">
                <a16:creationId xmlns:a16="http://schemas.microsoft.com/office/drawing/2014/main" id="{5F977D6B-3636-4EDF-96A4-3ADBE3259052}"/>
              </a:ext>
            </a:extLst>
          </p:cNvPr>
          <p:cNvPicPr>
            <a:picLocks noChangeAspect="1"/>
          </p:cNvPicPr>
          <p:nvPr/>
        </p:nvPicPr>
        <p:blipFill>
          <a:blip r:embed="rId3"/>
          <a:stretch>
            <a:fillRect/>
          </a:stretch>
        </p:blipFill>
        <p:spPr>
          <a:xfrm>
            <a:off x="4383854" y="1930400"/>
            <a:ext cx="3703691" cy="4927599"/>
          </a:xfrm>
          <a:prstGeom prst="rect">
            <a:avLst/>
          </a:prstGeom>
        </p:spPr>
      </p:pic>
      <p:pic>
        <p:nvPicPr>
          <p:cNvPr id="6" name="Picture 5">
            <a:extLst>
              <a:ext uri="{FF2B5EF4-FFF2-40B4-BE49-F238E27FC236}">
                <a16:creationId xmlns:a16="http://schemas.microsoft.com/office/drawing/2014/main" id="{950F1E7C-96F2-4C31-8847-F2BDAD963003}"/>
              </a:ext>
            </a:extLst>
          </p:cNvPr>
          <p:cNvPicPr>
            <a:picLocks noChangeAspect="1"/>
          </p:cNvPicPr>
          <p:nvPr/>
        </p:nvPicPr>
        <p:blipFill>
          <a:blip r:embed="rId4"/>
          <a:stretch>
            <a:fillRect/>
          </a:stretch>
        </p:blipFill>
        <p:spPr>
          <a:xfrm>
            <a:off x="8087545" y="4669592"/>
            <a:ext cx="3491132" cy="2188407"/>
          </a:xfrm>
          <a:prstGeom prst="rect">
            <a:avLst/>
          </a:prstGeom>
        </p:spPr>
      </p:pic>
      <p:sp>
        <p:nvSpPr>
          <p:cNvPr id="7" name="TextBox 6">
            <a:extLst>
              <a:ext uri="{FF2B5EF4-FFF2-40B4-BE49-F238E27FC236}">
                <a16:creationId xmlns:a16="http://schemas.microsoft.com/office/drawing/2014/main" id="{A7D35E9D-0E79-4B93-B749-36D7EC3E39E4}"/>
              </a:ext>
            </a:extLst>
          </p:cNvPr>
          <p:cNvSpPr txBox="1"/>
          <p:nvPr/>
        </p:nvSpPr>
        <p:spPr>
          <a:xfrm>
            <a:off x="900332" y="1385668"/>
            <a:ext cx="9090950" cy="369332"/>
          </a:xfrm>
          <a:prstGeom prst="rect">
            <a:avLst/>
          </a:prstGeom>
          <a:noFill/>
        </p:spPr>
        <p:txBody>
          <a:bodyPr wrap="none" rtlCol="0">
            <a:spAutoFit/>
          </a:bodyPr>
          <a:lstStyle/>
          <a:p>
            <a:r>
              <a:rPr lang="en-US" dirty="0" err="1"/>
              <a:t>Djano</a:t>
            </a:r>
            <a:r>
              <a:rPr lang="en-US" dirty="0"/>
              <a:t> views.py creates the functions that render the json data files into the UI tables.</a:t>
            </a:r>
          </a:p>
        </p:txBody>
      </p:sp>
    </p:spTree>
    <p:extLst>
      <p:ext uri="{BB962C8B-B14F-4D97-AF65-F5344CB8AC3E}">
        <p14:creationId xmlns:p14="http://schemas.microsoft.com/office/powerpoint/2010/main" val="6712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9993-9388-4DE3-9E89-405787A5569F}"/>
              </a:ext>
            </a:extLst>
          </p:cNvPr>
          <p:cNvSpPr>
            <a:spLocks noGrp="1"/>
          </p:cNvSpPr>
          <p:nvPr>
            <p:ph type="title"/>
          </p:nvPr>
        </p:nvSpPr>
        <p:spPr/>
        <p:txBody>
          <a:bodyPr/>
          <a:lstStyle/>
          <a:p>
            <a:r>
              <a:rPr lang="en-US" dirty="0"/>
              <a:t>Step 3 continued: urls.py</a:t>
            </a:r>
          </a:p>
        </p:txBody>
      </p:sp>
      <p:pic>
        <p:nvPicPr>
          <p:cNvPr id="5" name="Content Placeholder 4">
            <a:extLst>
              <a:ext uri="{FF2B5EF4-FFF2-40B4-BE49-F238E27FC236}">
                <a16:creationId xmlns:a16="http://schemas.microsoft.com/office/drawing/2014/main" id="{FB955511-C791-4C16-8F96-C6C8135D8C9E}"/>
              </a:ext>
            </a:extLst>
          </p:cNvPr>
          <p:cNvPicPr>
            <a:picLocks noGrp="1" noChangeAspect="1"/>
          </p:cNvPicPr>
          <p:nvPr>
            <p:ph idx="1"/>
          </p:nvPr>
        </p:nvPicPr>
        <p:blipFill>
          <a:blip r:embed="rId2"/>
          <a:stretch>
            <a:fillRect/>
          </a:stretch>
        </p:blipFill>
        <p:spPr>
          <a:xfrm>
            <a:off x="677333" y="1930400"/>
            <a:ext cx="3708259" cy="4927600"/>
          </a:xfrm>
          <a:prstGeom prst="rect">
            <a:avLst/>
          </a:prstGeom>
        </p:spPr>
      </p:pic>
      <p:sp>
        <p:nvSpPr>
          <p:cNvPr id="4" name="TextBox 3">
            <a:extLst>
              <a:ext uri="{FF2B5EF4-FFF2-40B4-BE49-F238E27FC236}">
                <a16:creationId xmlns:a16="http://schemas.microsoft.com/office/drawing/2014/main" id="{52503E3C-DB2A-4F59-A830-A62853746813}"/>
              </a:ext>
            </a:extLst>
          </p:cNvPr>
          <p:cNvSpPr txBox="1"/>
          <p:nvPr/>
        </p:nvSpPr>
        <p:spPr>
          <a:xfrm>
            <a:off x="677334" y="1519311"/>
            <a:ext cx="8737135" cy="276999"/>
          </a:xfrm>
          <a:prstGeom prst="rect">
            <a:avLst/>
          </a:prstGeom>
          <a:noFill/>
        </p:spPr>
        <p:txBody>
          <a:bodyPr wrap="none" rtlCol="0">
            <a:spAutoFit/>
          </a:bodyPr>
          <a:lstStyle/>
          <a:p>
            <a:r>
              <a:rPr lang="en-US" sz="1200" dirty="0"/>
              <a:t>There are two urls.py in Django REST framework that concern themselves with routing the data between the DB and the UI.</a:t>
            </a:r>
          </a:p>
        </p:txBody>
      </p:sp>
      <p:pic>
        <p:nvPicPr>
          <p:cNvPr id="6" name="Picture 5">
            <a:extLst>
              <a:ext uri="{FF2B5EF4-FFF2-40B4-BE49-F238E27FC236}">
                <a16:creationId xmlns:a16="http://schemas.microsoft.com/office/drawing/2014/main" id="{AF664227-21E3-46C2-84D3-11823B6D091C}"/>
              </a:ext>
            </a:extLst>
          </p:cNvPr>
          <p:cNvPicPr>
            <a:picLocks noChangeAspect="1"/>
          </p:cNvPicPr>
          <p:nvPr/>
        </p:nvPicPr>
        <p:blipFill>
          <a:blip r:embed="rId3"/>
          <a:stretch>
            <a:fillRect/>
          </a:stretch>
        </p:blipFill>
        <p:spPr>
          <a:xfrm>
            <a:off x="4329322" y="1930400"/>
            <a:ext cx="3708258" cy="4933674"/>
          </a:xfrm>
          <a:prstGeom prst="rect">
            <a:avLst/>
          </a:prstGeom>
        </p:spPr>
      </p:pic>
    </p:spTree>
    <p:extLst>
      <p:ext uri="{BB962C8B-B14F-4D97-AF65-F5344CB8AC3E}">
        <p14:creationId xmlns:p14="http://schemas.microsoft.com/office/powerpoint/2010/main" val="424995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D6FB-E8CF-48F8-9EEB-1F7CC2095AFB}"/>
              </a:ext>
            </a:extLst>
          </p:cNvPr>
          <p:cNvSpPr>
            <a:spLocks noGrp="1"/>
          </p:cNvSpPr>
          <p:nvPr>
            <p:ph type="title"/>
          </p:nvPr>
        </p:nvSpPr>
        <p:spPr/>
        <p:txBody>
          <a:bodyPr/>
          <a:lstStyle/>
          <a:p>
            <a:r>
              <a:rPr lang="en-US" dirty="0"/>
              <a:t>Step 3 continued: apps.py</a:t>
            </a:r>
          </a:p>
        </p:txBody>
      </p:sp>
      <p:pic>
        <p:nvPicPr>
          <p:cNvPr id="6" name="Content Placeholder 5">
            <a:extLst>
              <a:ext uri="{FF2B5EF4-FFF2-40B4-BE49-F238E27FC236}">
                <a16:creationId xmlns:a16="http://schemas.microsoft.com/office/drawing/2014/main" id="{76980976-0B2B-4CC7-8825-A23AABF3F3CC}"/>
              </a:ext>
            </a:extLst>
          </p:cNvPr>
          <p:cNvPicPr>
            <a:picLocks noGrp="1" noChangeAspect="1"/>
          </p:cNvPicPr>
          <p:nvPr>
            <p:ph idx="1"/>
          </p:nvPr>
        </p:nvPicPr>
        <p:blipFill>
          <a:blip r:embed="rId2"/>
          <a:stretch>
            <a:fillRect/>
          </a:stretch>
        </p:blipFill>
        <p:spPr>
          <a:xfrm>
            <a:off x="822960" y="1930400"/>
            <a:ext cx="3699124" cy="4927600"/>
          </a:xfrm>
          <a:prstGeom prst="rect">
            <a:avLst/>
          </a:prstGeom>
        </p:spPr>
      </p:pic>
      <p:sp>
        <p:nvSpPr>
          <p:cNvPr id="5" name="TextBox 4">
            <a:extLst>
              <a:ext uri="{FF2B5EF4-FFF2-40B4-BE49-F238E27FC236}">
                <a16:creationId xmlns:a16="http://schemas.microsoft.com/office/drawing/2014/main" id="{F3F1FB53-2A0A-4AA4-8539-BF4F305361D8}"/>
              </a:ext>
            </a:extLst>
          </p:cNvPr>
          <p:cNvSpPr txBox="1"/>
          <p:nvPr/>
        </p:nvSpPr>
        <p:spPr>
          <a:xfrm>
            <a:off x="822960" y="1406769"/>
            <a:ext cx="8058616" cy="369332"/>
          </a:xfrm>
          <a:prstGeom prst="rect">
            <a:avLst/>
          </a:prstGeom>
          <a:noFill/>
        </p:spPr>
        <p:txBody>
          <a:bodyPr wrap="none" rtlCol="0">
            <a:spAutoFit/>
          </a:bodyPr>
          <a:lstStyle/>
          <a:p>
            <a:r>
              <a:rPr lang="en-US" dirty="0"/>
              <a:t>Django apps.py holds the information about the apps created by settings.py.</a:t>
            </a:r>
          </a:p>
        </p:txBody>
      </p:sp>
    </p:spTree>
    <p:extLst>
      <p:ext uri="{BB962C8B-B14F-4D97-AF65-F5344CB8AC3E}">
        <p14:creationId xmlns:p14="http://schemas.microsoft.com/office/powerpoint/2010/main" val="304248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200E-95F9-4C44-9E5F-5B34A84F255C}"/>
              </a:ext>
            </a:extLst>
          </p:cNvPr>
          <p:cNvSpPr>
            <a:spLocks noGrp="1"/>
          </p:cNvSpPr>
          <p:nvPr>
            <p:ph type="title"/>
          </p:nvPr>
        </p:nvSpPr>
        <p:spPr/>
        <p:txBody>
          <a:bodyPr/>
          <a:lstStyle/>
          <a:p>
            <a:r>
              <a:rPr lang="en-US" dirty="0"/>
              <a:t>Step 2 continued: base.html</a:t>
            </a:r>
          </a:p>
        </p:txBody>
      </p:sp>
      <p:pic>
        <p:nvPicPr>
          <p:cNvPr id="5" name="Content Placeholder 4">
            <a:extLst>
              <a:ext uri="{FF2B5EF4-FFF2-40B4-BE49-F238E27FC236}">
                <a16:creationId xmlns:a16="http://schemas.microsoft.com/office/drawing/2014/main" id="{D2D43AE4-9B35-4041-BEF0-0AC0AA7108B5}"/>
              </a:ext>
            </a:extLst>
          </p:cNvPr>
          <p:cNvPicPr>
            <a:picLocks noGrp="1" noChangeAspect="1"/>
          </p:cNvPicPr>
          <p:nvPr>
            <p:ph idx="1"/>
          </p:nvPr>
        </p:nvPicPr>
        <p:blipFill>
          <a:blip r:embed="rId2"/>
          <a:stretch>
            <a:fillRect/>
          </a:stretch>
        </p:blipFill>
        <p:spPr>
          <a:xfrm>
            <a:off x="808892" y="1930400"/>
            <a:ext cx="3708259" cy="4927600"/>
          </a:xfrm>
          <a:prstGeom prst="rect">
            <a:avLst/>
          </a:prstGeom>
        </p:spPr>
      </p:pic>
      <p:sp>
        <p:nvSpPr>
          <p:cNvPr id="4" name="TextBox 3">
            <a:extLst>
              <a:ext uri="{FF2B5EF4-FFF2-40B4-BE49-F238E27FC236}">
                <a16:creationId xmlns:a16="http://schemas.microsoft.com/office/drawing/2014/main" id="{B74925A0-4AA8-4D4E-96F8-7BD1D4B02234}"/>
              </a:ext>
            </a:extLst>
          </p:cNvPr>
          <p:cNvSpPr txBox="1"/>
          <p:nvPr/>
        </p:nvSpPr>
        <p:spPr>
          <a:xfrm>
            <a:off x="808893" y="1413803"/>
            <a:ext cx="8743070" cy="461665"/>
          </a:xfrm>
          <a:prstGeom prst="rect">
            <a:avLst/>
          </a:prstGeom>
          <a:noFill/>
        </p:spPr>
        <p:txBody>
          <a:bodyPr wrap="square" rtlCol="0">
            <a:spAutoFit/>
          </a:bodyPr>
          <a:lstStyle/>
          <a:p>
            <a:r>
              <a:rPr lang="en-US" sz="1200" dirty="0"/>
              <a:t>The main HTML file within the Django framework that holds the metadata and contains the connective code to the body and static files.</a:t>
            </a:r>
          </a:p>
        </p:txBody>
      </p:sp>
      <p:pic>
        <p:nvPicPr>
          <p:cNvPr id="6" name="Picture 5">
            <a:extLst>
              <a:ext uri="{FF2B5EF4-FFF2-40B4-BE49-F238E27FC236}">
                <a16:creationId xmlns:a16="http://schemas.microsoft.com/office/drawing/2014/main" id="{7F128A37-ACB6-48C8-877F-C5A77C4192D6}"/>
              </a:ext>
            </a:extLst>
          </p:cNvPr>
          <p:cNvPicPr>
            <a:picLocks noChangeAspect="1"/>
          </p:cNvPicPr>
          <p:nvPr/>
        </p:nvPicPr>
        <p:blipFill>
          <a:blip r:embed="rId3"/>
          <a:stretch>
            <a:fillRect/>
          </a:stretch>
        </p:blipFill>
        <p:spPr>
          <a:xfrm>
            <a:off x="4517151" y="1930400"/>
            <a:ext cx="3708259" cy="4921539"/>
          </a:xfrm>
          <a:prstGeom prst="rect">
            <a:avLst/>
          </a:prstGeom>
        </p:spPr>
      </p:pic>
      <p:pic>
        <p:nvPicPr>
          <p:cNvPr id="7" name="Picture 6">
            <a:extLst>
              <a:ext uri="{FF2B5EF4-FFF2-40B4-BE49-F238E27FC236}">
                <a16:creationId xmlns:a16="http://schemas.microsoft.com/office/drawing/2014/main" id="{895AB211-F259-4F05-846C-2910549DB39E}"/>
              </a:ext>
            </a:extLst>
          </p:cNvPr>
          <p:cNvPicPr>
            <a:picLocks noChangeAspect="1"/>
          </p:cNvPicPr>
          <p:nvPr/>
        </p:nvPicPr>
        <p:blipFill>
          <a:blip r:embed="rId4"/>
          <a:stretch>
            <a:fillRect/>
          </a:stretch>
        </p:blipFill>
        <p:spPr>
          <a:xfrm>
            <a:off x="8225410" y="4982533"/>
            <a:ext cx="3746941" cy="1859593"/>
          </a:xfrm>
          <a:prstGeom prst="rect">
            <a:avLst/>
          </a:prstGeom>
        </p:spPr>
      </p:pic>
    </p:spTree>
    <p:extLst>
      <p:ext uri="{BB962C8B-B14F-4D97-AF65-F5344CB8AC3E}">
        <p14:creationId xmlns:p14="http://schemas.microsoft.com/office/powerpoint/2010/main" val="422308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9" name="Rectangle 58">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Shape 74">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0C44D598-F2E5-4254-AE3D-461844CF625C}"/>
              </a:ext>
            </a:extLst>
          </p:cNvPr>
          <p:cNvSpPr>
            <a:spLocks noGrp="1"/>
          </p:cNvSpPr>
          <p:nvPr>
            <p:ph type="title"/>
          </p:nvPr>
        </p:nvSpPr>
        <p:spPr>
          <a:xfrm>
            <a:off x="7181723" y="132274"/>
            <a:ext cx="4512989" cy="3105185"/>
          </a:xfrm>
        </p:spPr>
        <p:txBody>
          <a:bodyPr anchor="ctr">
            <a:noAutofit/>
          </a:bodyPr>
          <a:lstStyle/>
          <a:p>
            <a:pPr algn="ctr">
              <a:lnSpc>
                <a:spcPct val="90000"/>
              </a:lnSpc>
            </a:pPr>
            <a:r>
              <a:rPr lang="en-US" sz="3200" dirty="0">
                <a:solidFill>
                  <a:srgbClr val="FFFFFF"/>
                </a:solidFill>
              </a:rPr>
              <a:t>Fresh food, </a:t>
            </a:r>
            <a:r>
              <a:rPr lang="en-US" sz="3200">
                <a:solidFill>
                  <a:srgbClr val="FFFFFF"/>
                </a:solidFill>
              </a:rPr>
              <a:t>produced by </a:t>
            </a:r>
            <a:r>
              <a:rPr lang="en-US" sz="3200" dirty="0">
                <a:solidFill>
                  <a:srgbClr val="FFFFFF"/>
                </a:solidFill>
              </a:rPr>
              <a:t>indoor vertical farms, delivered to local markets with next to zero food waste, at minimal cost, with maximum fuel savings.</a:t>
            </a:r>
          </a:p>
        </p:txBody>
      </p:sp>
      <p:pic>
        <p:nvPicPr>
          <p:cNvPr id="52" name="Picture 51" descr="Diagram&#10;&#10;Description automatically generated">
            <a:extLst>
              <a:ext uri="{FF2B5EF4-FFF2-40B4-BE49-F238E27FC236}">
                <a16:creationId xmlns:a16="http://schemas.microsoft.com/office/drawing/2014/main" id="{F14C164B-7764-4B51-A760-CCA63A541960}"/>
              </a:ext>
            </a:extLst>
          </p:cNvPr>
          <p:cNvPicPr/>
          <p:nvPr/>
        </p:nvPicPr>
        <p:blipFill>
          <a:blip r:embed="rId2"/>
          <a:stretch>
            <a:fillRect/>
          </a:stretch>
        </p:blipFill>
        <p:spPr>
          <a:xfrm>
            <a:off x="974138" y="1168399"/>
            <a:ext cx="3422999" cy="4610101"/>
          </a:xfrm>
          <a:prstGeom prst="rect">
            <a:avLst/>
          </a:prstGeom>
        </p:spPr>
      </p:pic>
      <p:sp>
        <p:nvSpPr>
          <p:cNvPr id="10" name="Content Placeholder 9">
            <a:extLst>
              <a:ext uri="{FF2B5EF4-FFF2-40B4-BE49-F238E27FC236}">
                <a16:creationId xmlns:a16="http://schemas.microsoft.com/office/drawing/2014/main" id="{F00F9CC9-31B6-4D27-B1FB-E5FE231209A4}"/>
              </a:ext>
            </a:extLst>
          </p:cNvPr>
          <p:cNvSpPr>
            <a:spLocks noGrp="1"/>
          </p:cNvSpPr>
          <p:nvPr>
            <p:ph idx="1"/>
          </p:nvPr>
        </p:nvSpPr>
        <p:spPr>
          <a:xfrm>
            <a:off x="7181724" y="3835854"/>
            <a:ext cx="4512988" cy="1117146"/>
          </a:xfrm>
        </p:spPr>
        <p:txBody>
          <a:bodyPr anchor="t">
            <a:normAutofit/>
          </a:bodyPr>
          <a:lstStyle/>
          <a:p>
            <a:pPr algn="ctr"/>
            <a:r>
              <a:rPr lang="en-US" sz="5400" dirty="0">
                <a:solidFill>
                  <a:srgbClr val="FFFFFF"/>
                </a:solidFill>
                <a:latin typeface="Elephant" panose="02020904090505020303" pitchFamily="18" charset="0"/>
              </a:rPr>
              <a:t>Expeditor</a:t>
            </a:r>
          </a:p>
          <a:p>
            <a:endParaRPr lang="en-US" dirty="0">
              <a:solidFill>
                <a:srgbClr val="FFFFFF"/>
              </a:solidFill>
              <a:latin typeface="Eras Bold ITC" panose="020B0907030504020204" pitchFamily="34" charset="0"/>
            </a:endParaRPr>
          </a:p>
        </p:txBody>
      </p:sp>
    </p:spTree>
    <p:extLst>
      <p:ext uri="{BB962C8B-B14F-4D97-AF65-F5344CB8AC3E}">
        <p14:creationId xmlns:p14="http://schemas.microsoft.com/office/powerpoint/2010/main" val="3345446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534D-FE40-435B-B41D-F28410461E9A}"/>
              </a:ext>
            </a:extLst>
          </p:cNvPr>
          <p:cNvSpPr>
            <a:spLocks noGrp="1"/>
          </p:cNvSpPr>
          <p:nvPr>
            <p:ph type="title"/>
          </p:nvPr>
        </p:nvSpPr>
        <p:spPr/>
        <p:txBody>
          <a:bodyPr/>
          <a:lstStyle/>
          <a:p>
            <a:r>
              <a:rPr lang="en-US" dirty="0"/>
              <a:t>Step 3 continued: Index.html</a:t>
            </a:r>
          </a:p>
        </p:txBody>
      </p:sp>
      <p:pic>
        <p:nvPicPr>
          <p:cNvPr id="5" name="Content Placeholder 4">
            <a:extLst>
              <a:ext uri="{FF2B5EF4-FFF2-40B4-BE49-F238E27FC236}">
                <a16:creationId xmlns:a16="http://schemas.microsoft.com/office/drawing/2014/main" id="{BFE7886F-FD3E-46B7-AB07-682E1FE29A3A}"/>
              </a:ext>
            </a:extLst>
          </p:cNvPr>
          <p:cNvPicPr>
            <a:picLocks noGrp="1" noChangeAspect="1"/>
          </p:cNvPicPr>
          <p:nvPr>
            <p:ph idx="1"/>
          </p:nvPr>
        </p:nvPicPr>
        <p:blipFill>
          <a:blip r:embed="rId2"/>
          <a:stretch>
            <a:fillRect/>
          </a:stretch>
        </p:blipFill>
        <p:spPr>
          <a:xfrm>
            <a:off x="-8" y="2398326"/>
            <a:ext cx="3351988" cy="4459674"/>
          </a:xfrm>
          <a:prstGeom prst="rect">
            <a:avLst/>
          </a:prstGeom>
        </p:spPr>
      </p:pic>
      <p:sp>
        <p:nvSpPr>
          <p:cNvPr id="4" name="TextBox 3">
            <a:extLst>
              <a:ext uri="{FF2B5EF4-FFF2-40B4-BE49-F238E27FC236}">
                <a16:creationId xmlns:a16="http://schemas.microsoft.com/office/drawing/2014/main" id="{83477AF0-9ACD-4D87-B0F0-3B383E952A8D}"/>
              </a:ext>
            </a:extLst>
          </p:cNvPr>
          <p:cNvSpPr txBox="1"/>
          <p:nvPr/>
        </p:nvSpPr>
        <p:spPr>
          <a:xfrm>
            <a:off x="815926" y="1392702"/>
            <a:ext cx="5751896" cy="276999"/>
          </a:xfrm>
          <a:prstGeom prst="rect">
            <a:avLst/>
          </a:prstGeom>
          <a:noFill/>
        </p:spPr>
        <p:txBody>
          <a:bodyPr wrap="none" rtlCol="0">
            <a:spAutoFit/>
          </a:bodyPr>
          <a:lstStyle/>
          <a:p>
            <a:r>
              <a:rPr lang="en-US" sz="1200" dirty="0"/>
              <a:t>The Django file that holds the body of the html code and connects to base.html.</a:t>
            </a:r>
          </a:p>
        </p:txBody>
      </p:sp>
      <p:pic>
        <p:nvPicPr>
          <p:cNvPr id="6" name="Picture 5">
            <a:extLst>
              <a:ext uri="{FF2B5EF4-FFF2-40B4-BE49-F238E27FC236}">
                <a16:creationId xmlns:a16="http://schemas.microsoft.com/office/drawing/2014/main" id="{F1CCE983-6C20-4583-A362-548CCD220E4F}"/>
              </a:ext>
            </a:extLst>
          </p:cNvPr>
          <p:cNvPicPr>
            <a:picLocks noChangeAspect="1"/>
          </p:cNvPicPr>
          <p:nvPr/>
        </p:nvPicPr>
        <p:blipFill>
          <a:blip r:embed="rId3"/>
          <a:stretch>
            <a:fillRect/>
          </a:stretch>
        </p:blipFill>
        <p:spPr>
          <a:xfrm>
            <a:off x="2744012" y="2452803"/>
            <a:ext cx="3351988" cy="4459674"/>
          </a:xfrm>
          <a:prstGeom prst="rect">
            <a:avLst/>
          </a:prstGeom>
        </p:spPr>
      </p:pic>
      <p:pic>
        <p:nvPicPr>
          <p:cNvPr id="7" name="Picture 6">
            <a:extLst>
              <a:ext uri="{FF2B5EF4-FFF2-40B4-BE49-F238E27FC236}">
                <a16:creationId xmlns:a16="http://schemas.microsoft.com/office/drawing/2014/main" id="{A07A247F-9343-4341-A69E-E4044BFFCA58}"/>
              </a:ext>
            </a:extLst>
          </p:cNvPr>
          <p:cNvPicPr>
            <a:picLocks noChangeAspect="1"/>
          </p:cNvPicPr>
          <p:nvPr/>
        </p:nvPicPr>
        <p:blipFill>
          <a:blip r:embed="rId4"/>
          <a:stretch>
            <a:fillRect/>
          </a:stretch>
        </p:blipFill>
        <p:spPr>
          <a:xfrm>
            <a:off x="6096000" y="2452803"/>
            <a:ext cx="3356122" cy="4459674"/>
          </a:xfrm>
          <a:prstGeom prst="rect">
            <a:avLst/>
          </a:prstGeom>
        </p:spPr>
      </p:pic>
      <p:pic>
        <p:nvPicPr>
          <p:cNvPr id="8" name="Picture 7">
            <a:extLst>
              <a:ext uri="{FF2B5EF4-FFF2-40B4-BE49-F238E27FC236}">
                <a16:creationId xmlns:a16="http://schemas.microsoft.com/office/drawing/2014/main" id="{D911B0C6-F540-4C6E-B417-48C0D0B9A78F}"/>
              </a:ext>
            </a:extLst>
          </p:cNvPr>
          <p:cNvPicPr>
            <a:picLocks noChangeAspect="1"/>
          </p:cNvPicPr>
          <p:nvPr/>
        </p:nvPicPr>
        <p:blipFill>
          <a:blip r:embed="rId5"/>
          <a:stretch>
            <a:fillRect/>
          </a:stretch>
        </p:blipFill>
        <p:spPr>
          <a:xfrm>
            <a:off x="8975679" y="2452803"/>
            <a:ext cx="3351989" cy="4459674"/>
          </a:xfrm>
          <a:prstGeom prst="rect">
            <a:avLst/>
          </a:prstGeom>
        </p:spPr>
      </p:pic>
    </p:spTree>
    <p:extLst>
      <p:ext uri="{BB962C8B-B14F-4D97-AF65-F5344CB8AC3E}">
        <p14:creationId xmlns:p14="http://schemas.microsoft.com/office/powerpoint/2010/main" val="1247080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1EE592A-BB8C-4E56-8D8B-2F7341E1F556}"/>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Django server cmd interface</a:t>
            </a:r>
          </a:p>
        </p:txBody>
      </p:sp>
      <p:sp>
        <p:nvSpPr>
          <p:cNvPr id="21" name="Isosceles Triangle 20">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4A4A5188-B109-4C37-AA9E-936AF806CCF5}"/>
              </a:ext>
            </a:extLst>
          </p:cNvPr>
          <p:cNvPicPr>
            <a:picLocks noGrp="1" noChangeAspect="1"/>
          </p:cNvPicPr>
          <p:nvPr>
            <p:ph idx="1"/>
          </p:nvPr>
        </p:nvPicPr>
        <p:blipFill>
          <a:blip r:embed="rId2"/>
          <a:stretch>
            <a:fillRect/>
          </a:stretch>
        </p:blipFill>
        <p:spPr>
          <a:xfrm>
            <a:off x="888603" y="1646717"/>
            <a:ext cx="4887354" cy="3564565"/>
          </a:xfrm>
          <a:prstGeom prst="rect">
            <a:avLst/>
          </a:prstGeom>
        </p:spPr>
      </p:pic>
    </p:spTree>
    <p:extLst>
      <p:ext uri="{BB962C8B-B14F-4D97-AF65-F5344CB8AC3E}">
        <p14:creationId xmlns:p14="http://schemas.microsoft.com/office/powerpoint/2010/main" val="2474852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A92B-E2E0-48C0-B59F-311B18DF88D0}"/>
              </a:ext>
            </a:extLst>
          </p:cNvPr>
          <p:cNvSpPr>
            <a:spLocks noGrp="1"/>
          </p:cNvSpPr>
          <p:nvPr>
            <p:ph type="title"/>
          </p:nvPr>
        </p:nvSpPr>
        <p:spPr/>
        <p:txBody>
          <a:bodyPr/>
          <a:lstStyle/>
          <a:p>
            <a:r>
              <a:rPr lang="en-US" dirty="0"/>
              <a:t>Step 4: Supermarket and </a:t>
            </a:r>
            <a:r>
              <a:rPr lang="en-US" dirty="0" err="1"/>
              <a:t>Resturant</a:t>
            </a:r>
            <a:r>
              <a:rPr lang="en-US" dirty="0"/>
              <a:t> UI</a:t>
            </a:r>
          </a:p>
        </p:txBody>
      </p:sp>
      <p:pic>
        <p:nvPicPr>
          <p:cNvPr id="4" name="Content Placeholder 3">
            <a:extLst>
              <a:ext uri="{FF2B5EF4-FFF2-40B4-BE49-F238E27FC236}">
                <a16:creationId xmlns:a16="http://schemas.microsoft.com/office/drawing/2014/main" id="{D576FD46-FC8D-4F9C-B699-426543DC9484}"/>
              </a:ext>
            </a:extLst>
          </p:cNvPr>
          <p:cNvPicPr>
            <a:picLocks noGrp="1" noChangeAspect="1"/>
          </p:cNvPicPr>
          <p:nvPr>
            <p:ph idx="1"/>
          </p:nvPr>
        </p:nvPicPr>
        <p:blipFill>
          <a:blip r:embed="rId2"/>
          <a:stretch>
            <a:fillRect/>
          </a:stretch>
        </p:blipFill>
        <p:spPr>
          <a:xfrm>
            <a:off x="523519" y="1990578"/>
            <a:ext cx="9375598" cy="4712629"/>
          </a:xfrm>
          <a:prstGeom prst="rect">
            <a:avLst/>
          </a:prstGeom>
        </p:spPr>
      </p:pic>
    </p:spTree>
    <p:extLst>
      <p:ext uri="{BB962C8B-B14F-4D97-AF65-F5344CB8AC3E}">
        <p14:creationId xmlns:p14="http://schemas.microsoft.com/office/powerpoint/2010/main" val="2412484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E8A7-F989-4D3B-8377-F73B28E7C2F9}"/>
              </a:ext>
            </a:extLst>
          </p:cNvPr>
          <p:cNvSpPr>
            <a:spLocks noGrp="1"/>
          </p:cNvSpPr>
          <p:nvPr>
            <p:ph type="title"/>
          </p:nvPr>
        </p:nvSpPr>
        <p:spPr>
          <a:xfrm>
            <a:off x="675065" y="609600"/>
            <a:ext cx="2930518" cy="1320800"/>
          </a:xfrm>
        </p:spPr>
        <p:txBody>
          <a:bodyPr vert="horz" lIns="91440" tIns="45720" rIns="91440" bIns="45720" rtlCol="0" anchor="ctr">
            <a:normAutofit/>
          </a:bodyPr>
          <a:lstStyle/>
          <a:p>
            <a:pPr>
              <a:lnSpc>
                <a:spcPct val="90000"/>
              </a:lnSpc>
            </a:pPr>
            <a:r>
              <a:rPr lang="en-US" sz="3100"/>
              <a:t>Step 5: Distance Matrix</a:t>
            </a:r>
          </a:p>
        </p:txBody>
      </p:sp>
      <p:sp>
        <p:nvSpPr>
          <p:cNvPr id="6" name="TextBox 5">
            <a:extLst>
              <a:ext uri="{FF2B5EF4-FFF2-40B4-BE49-F238E27FC236}">
                <a16:creationId xmlns:a16="http://schemas.microsoft.com/office/drawing/2014/main" id="{05AD478B-7599-4640-A28F-FF7A27787119}"/>
              </a:ext>
            </a:extLst>
          </p:cNvPr>
          <p:cNvSpPr txBox="1"/>
          <p:nvPr/>
        </p:nvSpPr>
        <p:spPr>
          <a:xfrm>
            <a:off x="671361" y="2160589"/>
            <a:ext cx="2930517"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Calculates the distance between the producers and suppliers</a:t>
            </a:r>
          </a:p>
        </p:txBody>
      </p:sp>
      <p:pic>
        <p:nvPicPr>
          <p:cNvPr id="5" name="Picture 4" descr="Graphical user interface, application, table, Excel&#10;&#10;Description automatically generated">
            <a:extLst>
              <a:ext uri="{FF2B5EF4-FFF2-40B4-BE49-F238E27FC236}">
                <a16:creationId xmlns:a16="http://schemas.microsoft.com/office/drawing/2014/main" id="{9B614DE5-F860-48B7-921F-F0BB9754F886}"/>
              </a:ext>
            </a:extLst>
          </p:cNvPr>
          <p:cNvPicPr>
            <a:picLocks noChangeAspect="1"/>
          </p:cNvPicPr>
          <p:nvPr/>
        </p:nvPicPr>
        <p:blipFill>
          <a:blip r:embed="rId2"/>
          <a:stretch>
            <a:fillRect/>
          </a:stretch>
        </p:blipFill>
        <p:spPr>
          <a:xfrm>
            <a:off x="3854337" y="907558"/>
            <a:ext cx="5421162" cy="2005830"/>
          </a:xfrm>
          <a:prstGeom prst="rect">
            <a:avLst/>
          </a:prstGeom>
        </p:spPr>
      </p:pic>
      <p:pic>
        <p:nvPicPr>
          <p:cNvPr id="4" name="Content Placeholder 3" descr="Graphical user interface, application, table, Excel&#10;&#10;Description automatically generated">
            <a:extLst>
              <a:ext uri="{FF2B5EF4-FFF2-40B4-BE49-F238E27FC236}">
                <a16:creationId xmlns:a16="http://schemas.microsoft.com/office/drawing/2014/main" id="{0700B44D-F5CD-482F-A16C-07F45D613168}"/>
              </a:ext>
            </a:extLst>
          </p:cNvPr>
          <p:cNvPicPr>
            <a:picLocks noGrp="1" noChangeAspect="1"/>
          </p:cNvPicPr>
          <p:nvPr>
            <p:ph idx="1"/>
          </p:nvPr>
        </p:nvPicPr>
        <p:blipFill>
          <a:blip r:embed="rId3"/>
          <a:stretch>
            <a:fillRect/>
          </a:stretch>
        </p:blipFill>
        <p:spPr>
          <a:xfrm>
            <a:off x="3854338" y="3730499"/>
            <a:ext cx="5421162" cy="2019382"/>
          </a:xfrm>
          <a:prstGeom prst="rect">
            <a:avLst/>
          </a:prstGeom>
        </p:spPr>
      </p:pic>
      <p:sp>
        <p:nvSpPr>
          <p:cNvPr id="7" name="Rectangle 6">
            <a:extLst>
              <a:ext uri="{FF2B5EF4-FFF2-40B4-BE49-F238E27FC236}">
                <a16:creationId xmlns:a16="http://schemas.microsoft.com/office/drawing/2014/main" id="{8E85CF4A-3EAD-4ECB-A5FE-2A2298BA90C1}"/>
              </a:ext>
            </a:extLst>
          </p:cNvPr>
          <p:cNvSpPr/>
          <p:nvPr/>
        </p:nvSpPr>
        <p:spPr>
          <a:xfrm>
            <a:off x="5451231" y="5233182"/>
            <a:ext cx="1195754" cy="457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512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39-CFA6-48EB-867D-930E47CBCBD7}"/>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a:t>Visual Basic for Applications code for distance matrix</a:t>
            </a:r>
            <a:endParaRPr lang="en-US" dirty="0"/>
          </a:p>
        </p:txBody>
      </p:sp>
      <p:sp>
        <p:nvSpPr>
          <p:cNvPr id="5" name="TextBox 4">
            <a:extLst>
              <a:ext uri="{FF2B5EF4-FFF2-40B4-BE49-F238E27FC236}">
                <a16:creationId xmlns:a16="http://schemas.microsoft.com/office/drawing/2014/main" id="{EAF94B5D-2251-43FB-8559-D014950C2829}"/>
              </a:ext>
            </a:extLst>
          </p:cNvPr>
          <p:cNvSpPr txBox="1"/>
          <p:nvPr/>
        </p:nvSpPr>
        <p:spPr>
          <a:xfrm>
            <a:off x="6336287" y="2160589"/>
            <a:ext cx="2934714"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Code to utilize the Bing Maps API and to populate the distance matrix</a:t>
            </a:r>
          </a:p>
        </p:txBody>
      </p:sp>
      <p:pic>
        <p:nvPicPr>
          <p:cNvPr id="4" name="Content Placeholder 3">
            <a:extLst>
              <a:ext uri="{FF2B5EF4-FFF2-40B4-BE49-F238E27FC236}">
                <a16:creationId xmlns:a16="http://schemas.microsoft.com/office/drawing/2014/main" id="{DA8CDA30-F7D1-4424-8E4F-DC4920A69264}"/>
              </a:ext>
            </a:extLst>
          </p:cNvPr>
          <p:cNvPicPr>
            <a:picLocks noGrp="1" noChangeAspect="1"/>
          </p:cNvPicPr>
          <p:nvPr>
            <p:ph idx="1"/>
          </p:nvPr>
        </p:nvPicPr>
        <p:blipFill rotWithShape="1">
          <a:blip r:embed="rId2"/>
          <a:srcRect l="2199" r="11890"/>
          <a:stretch/>
        </p:blipFill>
        <p:spPr>
          <a:xfrm>
            <a:off x="677334" y="2159331"/>
            <a:ext cx="5423429" cy="3882362"/>
          </a:xfrm>
          <a:prstGeom prst="rect">
            <a:avLst/>
          </a:prstGeom>
        </p:spPr>
      </p:pic>
    </p:spTree>
    <p:extLst>
      <p:ext uri="{BB962C8B-B14F-4D97-AF65-F5344CB8AC3E}">
        <p14:creationId xmlns:p14="http://schemas.microsoft.com/office/powerpoint/2010/main" val="154609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Many question marks on black background">
            <a:extLst>
              <a:ext uri="{FF2B5EF4-FFF2-40B4-BE49-F238E27FC236}">
                <a16:creationId xmlns:a16="http://schemas.microsoft.com/office/drawing/2014/main" id="{A5908EEE-F13C-4C17-A211-2EF27CD6ED78}"/>
              </a:ext>
            </a:extLst>
          </p:cNvPr>
          <p:cNvPicPr>
            <a:picLocks noChangeAspect="1"/>
          </p:cNvPicPr>
          <p:nvPr/>
        </p:nvPicPr>
        <p:blipFill rotWithShape="1">
          <a:blip r:embed="rId2"/>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B462C64-0854-4BB4-9C11-609D17B3AD0F}"/>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Problems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27812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7CDD816C-2EA8-42A8-A481-15D6E19721FE}"/>
              </a:ext>
            </a:extLst>
          </p:cNvPr>
          <p:cNvSpPr txBox="1"/>
          <p:nvPr/>
        </p:nvSpPr>
        <p:spPr>
          <a:xfrm>
            <a:off x="995621" y="1041009"/>
            <a:ext cx="7766936" cy="799698"/>
          </a:xfrm>
          <a:prstGeom prst="rect">
            <a:avLst/>
          </a:prstGeom>
        </p:spPr>
        <p:txBody>
          <a:bodyPr vert="horz" lIns="91440" tIns="45720" rIns="91440" bIns="45720" rtlCol="0" anchor="b">
            <a:normAutofit/>
          </a:bodyPr>
          <a:lstStyle/>
          <a:p>
            <a:pPr marL="171450" indent="-171450">
              <a:spcBef>
                <a:spcPct val="0"/>
              </a:spcBef>
              <a:spcAft>
                <a:spcPts val="600"/>
              </a:spcAft>
              <a:buFont typeface="Arial" panose="020B0604020202020204" pitchFamily="34" charset="0"/>
              <a:buChar char="•"/>
            </a:pPr>
            <a:endParaRPr lang="en-US" sz="1200" dirty="0">
              <a:solidFill>
                <a:schemeClr val="accent1"/>
              </a:solidFill>
              <a:latin typeface="+mj-lt"/>
              <a:ea typeface="+mj-ea"/>
              <a:cs typeface="+mj-cs"/>
            </a:endParaRPr>
          </a:p>
        </p:txBody>
      </p:sp>
      <p:sp>
        <p:nvSpPr>
          <p:cNvPr id="5" name="TextBox 4">
            <a:extLst>
              <a:ext uri="{FF2B5EF4-FFF2-40B4-BE49-F238E27FC236}">
                <a16:creationId xmlns:a16="http://schemas.microsoft.com/office/drawing/2014/main" id="{7441AC00-EE60-4C7F-A4E2-08F394784F03}"/>
              </a:ext>
            </a:extLst>
          </p:cNvPr>
          <p:cNvSpPr txBox="1"/>
          <p:nvPr/>
        </p:nvSpPr>
        <p:spPr>
          <a:xfrm>
            <a:off x="767672" y="1477341"/>
            <a:ext cx="8488729" cy="4339650"/>
          </a:xfrm>
          <a:prstGeom prst="rect">
            <a:avLst/>
          </a:prstGeom>
          <a:noFill/>
        </p:spPr>
        <p:txBody>
          <a:bodyPr wrap="square" rtlCol="0">
            <a:spAutoFit/>
          </a:bodyPr>
          <a:lstStyle/>
          <a:p>
            <a:r>
              <a:rPr lang="en-US" sz="1200" dirty="0"/>
              <a:t>	I began work the day after my last final in December.  The problems were persistent from the beginning.  The very first issue was installing all the necessary software and packages and their compatibility.  Information on how to do this properly was scattered and often conflicting.  Once this was resolved, having the dataset of 40.7 GB presented the next problem.  Simply trying to view it to understand what to do with it caused my main drive to fill to capacity and crash after several hours of it attempting to process it in Excel.  One solution was found but it was expensive.  Eventually, after I had to transfer all of my relevant software and installs to a secondary drive with the capacity, it still crashed Excel. Further research gave me a way to delete unnecessary columns without opening the files and I could begin work in earnest.</a:t>
            </a:r>
          </a:p>
          <a:p>
            <a:r>
              <a:rPr lang="en-US" sz="1200" dirty="0"/>
              <a:t>	I eventually further pared down the data to just a few columns and then was able to read it into my code.  The code, pieced together and understood through dozens of tutorials and searches, began to make sense and my wife/advisor helped me with the final parameters to get it working.  I cannot claim to have an in-depth understanding of it, but enough so to understand step by step what it is doing and manipulate it enough to get satisfactory results.</a:t>
            </a:r>
          </a:p>
          <a:p>
            <a:r>
              <a:rPr lang="en-US" sz="1200" dirty="0"/>
              <a:t>	Somehow, after transferring </a:t>
            </a:r>
            <a:r>
              <a:rPr lang="en-US" sz="1200" dirty="0" err="1"/>
              <a:t>sqlserver</a:t>
            </a:r>
            <a:r>
              <a:rPr lang="en-US" sz="1200" dirty="0"/>
              <a:t> to the new drive, with a completely built out original </a:t>
            </a:r>
            <a:r>
              <a:rPr lang="en-US" sz="1200" dirty="0" err="1"/>
              <a:t>db</a:t>
            </a:r>
            <a:r>
              <a:rPr lang="en-US" sz="1200" dirty="0"/>
              <a:t> design, I rendered it inoperable.  Once I had given up on fixing it, I installed </a:t>
            </a:r>
            <a:r>
              <a:rPr lang="en-US" sz="1200" dirty="0" err="1"/>
              <a:t>mysql</a:t>
            </a:r>
            <a:r>
              <a:rPr lang="en-US" sz="1200" dirty="0"/>
              <a:t> and thankfully the learning curve was minimal.  I went back to my AI code and learned how to transfer the outputs into the database in the manner I desired.  At this point I had my UI built and wanted to populate my tables.  However, my initial understanding of API’s and the availability of prebuilt ones, proved to be mistaken.  A lot more research revealed to me that I would need to learn Django Rest Framework, which was not a simple task.</a:t>
            </a:r>
          </a:p>
          <a:p>
            <a:r>
              <a:rPr lang="en-US" sz="1200" dirty="0"/>
              <a:t>	Slowly, I pieced together the knowledge and skills to transfer the relevant </a:t>
            </a:r>
            <a:r>
              <a:rPr lang="en-US" sz="1200" dirty="0" err="1"/>
              <a:t>db</a:t>
            </a:r>
            <a:r>
              <a:rPr lang="en-US" sz="1200" dirty="0"/>
              <a:t> field into at least one of my table fields.  I am still working on the problem of getting all fields transferred.  Though it seems like it should be a simple enough task given my progress, it has proved otherwise.</a:t>
            </a:r>
          </a:p>
          <a:p>
            <a:r>
              <a:rPr lang="en-US" sz="1200" dirty="0"/>
              <a:t>	Not knowing how to calculate distances to choose which supplier the system should select, more research gave me the answer and I created a distance matrix in Excel.  This is where I stand today.</a:t>
            </a:r>
          </a:p>
        </p:txBody>
      </p:sp>
      <p:sp>
        <p:nvSpPr>
          <p:cNvPr id="6" name="TextBox 5">
            <a:extLst>
              <a:ext uri="{FF2B5EF4-FFF2-40B4-BE49-F238E27FC236}">
                <a16:creationId xmlns:a16="http://schemas.microsoft.com/office/drawing/2014/main" id="{E781DB2C-F9AE-4C83-84C0-C8376E104E59}"/>
              </a:ext>
            </a:extLst>
          </p:cNvPr>
          <p:cNvSpPr txBox="1"/>
          <p:nvPr/>
        </p:nvSpPr>
        <p:spPr>
          <a:xfrm>
            <a:off x="4308157" y="554005"/>
            <a:ext cx="1407758" cy="369332"/>
          </a:xfrm>
          <a:prstGeom prst="rect">
            <a:avLst/>
          </a:prstGeom>
          <a:noFill/>
        </p:spPr>
        <p:txBody>
          <a:bodyPr wrap="none" rtlCol="0">
            <a:spAutoFit/>
          </a:bodyPr>
          <a:lstStyle/>
          <a:p>
            <a:r>
              <a:rPr lang="en-US" dirty="0"/>
              <a:t>Fixed Issues</a:t>
            </a:r>
          </a:p>
        </p:txBody>
      </p:sp>
    </p:spTree>
    <p:extLst>
      <p:ext uri="{BB962C8B-B14F-4D97-AF65-F5344CB8AC3E}">
        <p14:creationId xmlns:p14="http://schemas.microsoft.com/office/powerpoint/2010/main" val="166429837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32942D-1733-4490-83A8-E976FA985256}"/>
              </a:ext>
            </a:extLst>
          </p:cNvPr>
          <p:cNvSpPr txBox="1"/>
          <p:nvPr/>
        </p:nvSpPr>
        <p:spPr>
          <a:xfrm>
            <a:off x="5536734" y="609600"/>
            <a:ext cx="3737268" cy="1320800"/>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Outstanding Issues</a:t>
            </a:r>
          </a:p>
        </p:txBody>
      </p:sp>
      <p:sp>
        <p:nvSpPr>
          <p:cNvPr id="5" name="TextBox 4">
            <a:extLst>
              <a:ext uri="{FF2B5EF4-FFF2-40B4-BE49-F238E27FC236}">
                <a16:creationId xmlns:a16="http://schemas.microsoft.com/office/drawing/2014/main" id="{8DAA8C18-5DC3-497A-9C98-346740E45A51}"/>
              </a:ext>
            </a:extLst>
          </p:cNvPr>
          <p:cNvSpPr txBox="1"/>
          <p:nvPr/>
        </p:nvSpPr>
        <p:spPr>
          <a:xfrm>
            <a:off x="5209563" y="2160589"/>
            <a:ext cx="4064439"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	The biggest current problem is populating my tables in the UI and has thoroughly vexed me after going over all the Django code with </a:t>
            </a:r>
            <a:r>
              <a:rPr lang="en-US">
                <a:solidFill>
                  <a:schemeClr val="tx1">
                    <a:lumMod val="75000"/>
                    <a:lumOff val="25000"/>
                  </a:schemeClr>
                </a:solidFill>
              </a:rPr>
              <a:t>a fine-toothed </a:t>
            </a:r>
            <a:r>
              <a:rPr lang="en-US" dirty="0">
                <a:solidFill>
                  <a:schemeClr val="tx1">
                    <a:lumMod val="75000"/>
                    <a:lumOff val="25000"/>
                  </a:schemeClr>
                </a:solidFill>
              </a:rPr>
              <a:t>comb multiple times and researching dozens of web pages for answers.  My next step is to directly ask the Stack Overflow community for help.  I feel in the end it will be simple and obvious in retrospect.  Concurrently, I will work on the coding and data transfer details of selecting a supplier to match customer demand.</a:t>
            </a:r>
          </a:p>
        </p:txBody>
      </p:sp>
      <p:pic>
        <p:nvPicPr>
          <p:cNvPr id="22" name="Picture 21" descr="White puzzle with one red piece">
            <a:extLst>
              <a:ext uri="{FF2B5EF4-FFF2-40B4-BE49-F238E27FC236}">
                <a16:creationId xmlns:a16="http://schemas.microsoft.com/office/drawing/2014/main" id="{A4A08AB8-879F-4B64-B34B-E6B39EA305A4}"/>
              </a:ext>
            </a:extLst>
          </p:cNvPr>
          <p:cNvPicPr>
            <a:picLocks noChangeAspect="1"/>
          </p:cNvPicPr>
          <p:nvPr/>
        </p:nvPicPr>
        <p:blipFill rotWithShape="1">
          <a:blip r:embed="rId2"/>
          <a:srcRect l="28677" r="2707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6" name="Isosceles Triangle 25">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850388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480E-8F18-44D9-B8CA-3E865DCD9D7C}"/>
              </a:ext>
            </a:extLst>
          </p:cNvPr>
          <p:cNvSpPr>
            <a:spLocks noGrp="1"/>
          </p:cNvSpPr>
          <p:nvPr>
            <p:ph type="title"/>
          </p:nvPr>
        </p:nvSpPr>
        <p:spPr>
          <a:xfrm>
            <a:off x="5536734" y="609600"/>
            <a:ext cx="3737268" cy="1320800"/>
          </a:xfrm>
        </p:spPr>
        <p:txBody>
          <a:bodyPr>
            <a:normAutofit/>
          </a:bodyPr>
          <a:lstStyle/>
          <a:p>
            <a:pPr algn="ctr"/>
            <a:r>
              <a:rPr lang="en-US" dirty="0"/>
              <a:t>What’s next?</a:t>
            </a:r>
          </a:p>
        </p:txBody>
      </p:sp>
      <p:sp>
        <p:nvSpPr>
          <p:cNvPr id="3" name="Content Placeholder 2">
            <a:extLst>
              <a:ext uri="{FF2B5EF4-FFF2-40B4-BE49-F238E27FC236}">
                <a16:creationId xmlns:a16="http://schemas.microsoft.com/office/drawing/2014/main" id="{4C307D85-1811-4A49-AE66-2F1E50F3728A}"/>
              </a:ext>
            </a:extLst>
          </p:cNvPr>
          <p:cNvSpPr>
            <a:spLocks noGrp="1"/>
          </p:cNvSpPr>
          <p:nvPr>
            <p:ph idx="1"/>
          </p:nvPr>
        </p:nvSpPr>
        <p:spPr>
          <a:xfrm>
            <a:off x="5209563" y="2160589"/>
            <a:ext cx="4064439" cy="3880773"/>
          </a:xfrm>
        </p:spPr>
        <p:txBody>
          <a:bodyPr>
            <a:normAutofit/>
          </a:bodyPr>
          <a:lstStyle/>
          <a:p>
            <a:pPr>
              <a:lnSpc>
                <a:spcPct val="90000"/>
              </a:lnSpc>
            </a:pPr>
            <a:r>
              <a:rPr lang="en-US" dirty="0"/>
              <a:t>Build 2 will see the supply data flow and transportation aspects of the project solved and implemented.  This will involve some python code in Django, new table construction in </a:t>
            </a:r>
            <a:r>
              <a:rPr lang="en-US" dirty="0" err="1"/>
              <a:t>mysql</a:t>
            </a:r>
            <a:r>
              <a:rPr lang="en-US" dirty="0"/>
              <a:t>, and possibly more VB code.</a:t>
            </a:r>
          </a:p>
          <a:p>
            <a:pPr>
              <a:lnSpc>
                <a:spcPct val="90000"/>
              </a:lnSpc>
            </a:pPr>
            <a:r>
              <a:rPr lang="en-US" dirty="0"/>
              <a:t>Build 2 will also see the UI table population problem solved.</a:t>
            </a:r>
          </a:p>
          <a:p>
            <a:pPr>
              <a:lnSpc>
                <a:spcPct val="90000"/>
              </a:lnSpc>
            </a:pPr>
            <a:r>
              <a:rPr lang="en-US" dirty="0"/>
              <a:t>If these two tasks are solved in due time, I will reconsider whether or not to operate this from AWS due to cost and </a:t>
            </a:r>
            <a:r>
              <a:rPr lang="en-US"/>
              <a:t>data considerations.</a:t>
            </a:r>
            <a:endParaRPr lang="en-US" dirty="0"/>
          </a:p>
        </p:txBody>
      </p:sp>
      <p:pic>
        <p:nvPicPr>
          <p:cNvPr id="5" name="Picture 4" descr="Computer script on a screen">
            <a:extLst>
              <a:ext uri="{FF2B5EF4-FFF2-40B4-BE49-F238E27FC236}">
                <a16:creationId xmlns:a16="http://schemas.microsoft.com/office/drawing/2014/main" id="{6C44B733-1E61-4611-9AF1-B3EC7131BECE}"/>
              </a:ext>
            </a:extLst>
          </p:cNvPr>
          <p:cNvPicPr>
            <a:picLocks noChangeAspect="1"/>
          </p:cNvPicPr>
          <p:nvPr/>
        </p:nvPicPr>
        <p:blipFill rotWithShape="1">
          <a:blip r:embed="rId2"/>
          <a:srcRect l="3859" r="4363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7345845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883BB65D-02EB-4FDC-8BC8-EA992F6C468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323274" y="51506"/>
            <a:ext cx="7619999" cy="4881437"/>
          </a:xfrm>
        </p:spPr>
      </p:pic>
      <p:sp>
        <p:nvSpPr>
          <p:cNvPr id="6" name="Title 5">
            <a:extLst>
              <a:ext uri="{FF2B5EF4-FFF2-40B4-BE49-F238E27FC236}">
                <a16:creationId xmlns:a16="http://schemas.microsoft.com/office/drawing/2014/main" id="{AB833D46-02B0-43BF-A7C7-E4BB8ED71534}"/>
              </a:ext>
            </a:extLst>
          </p:cNvPr>
          <p:cNvSpPr>
            <a:spLocks noGrp="1"/>
          </p:cNvSpPr>
          <p:nvPr>
            <p:ph type="title"/>
          </p:nvPr>
        </p:nvSpPr>
        <p:spPr>
          <a:xfrm>
            <a:off x="418716" y="5267046"/>
            <a:ext cx="7296732" cy="1320800"/>
          </a:xfrm>
        </p:spPr>
        <p:txBody>
          <a:bodyPr>
            <a:normAutofit fontScale="90000"/>
          </a:bodyPr>
          <a:lstStyle/>
          <a:p>
            <a:r>
              <a:rPr lang="en-US" dirty="0"/>
              <a:t>The Urban Stakeholders:</a:t>
            </a:r>
            <a:br>
              <a:rPr lang="en-US" dirty="0"/>
            </a:br>
            <a:r>
              <a:rPr lang="en-US" sz="2700" dirty="0"/>
              <a:t>Supermarkets, Restaurants, and their Customers</a:t>
            </a:r>
          </a:p>
        </p:txBody>
      </p:sp>
      <p:pic>
        <p:nvPicPr>
          <p:cNvPr id="14" name="Content Placeholder 13">
            <a:extLst>
              <a:ext uri="{FF2B5EF4-FFF2-40B4-BE49-F238E27FC236}">
                <a16:creationId xmlns:a16="http://schemas.microsoft.com/office/drawing/2014/main" id="{728DE145-968A-460A-9D76-8ADA384881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5448" y="3943007"/>
            <a:ext cx="4476552" cy="2978942"/>
          </a:xfrm>
        </p:spPr>
      </p:pic>
    </p:spTree>
    <p:extLst>
      <p:ext uri="{BB962C8B-B14F-4D97-AF65-F5344CB8AC3E}">
        <p14:creationId xmlns:p14="http://schemas.microsoft.com/office/powerpoint/2010/main" val="3643268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bal Infrastructure">
            <a:extLst>
              <a:ext uri="{FF2B5EF4-FFF2-40B4-BE49-F238E27FC236}">
                <a16:creationId xmlns:a16="http://schemas.microsoft.com/office/drawing/2014/main" id="{CFC64EF5-D959-44A1-8B47-6B1AF1D6D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chine Learning &amp; Data Science Certification Training Bundle | StackSocial">
            <a:extLst>
              <a:ext uri="{FF2B5EF4-FFF2-40B4-BE49-F238E27FC236}">
                <a16:creationId xmlns:a16="http://schemas.microsoft.com/office/drawing/2014/main" id="{AA266C79-56E9-454D-8583-B27AE83BB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4" y="1982754"/>
            <a:ext cx="4747491" cy="23737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obbstop.com">
            <a:extLst>
              <a:ext uri="{FF2B5EF4-FFF2-40B4-BE49-F238E27FC236}">
                <a16:creationId xmlns:a16="http://schemas.microsoft.com/office/drawing/2014/main" id="{B3896652-BB0D-4B90-8D6A-F8620F865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062" y="4314873"/>
            <a:ext cx="2585450" cy="19427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F72719-6781-448B-B605-F6F40A30CC8C}"/>
              </a:ext>
            </a:extLst>
          </p:cNvPr>
          <p:cNvSpPr txBox="1"/>
          <p:nvPr/>
        </p:nvSpPr>
        <p:spPr>
          <a:xfrm>
            <a:off x="6890152" y="4925470"/>
            <a:ext cx="964504" cy="369332"/>
          </a:xfrm>
          <a:prstGeom prst="rect">
            <a:avLst/>
          </a:prstGeom>
          <a:noFill/>
        </p:spPr>
        <p:txBody>
          <a:bodyPr wrap="square" rtlCol="0">
            <a:spAutoFit/>
          </a:bodyPr>
          <a:lstStyle/>
          <a:p>
            <a:r>
              <a:rPr lang="en-US" dirty="0">
                <a:solidFill>
                  <a:schemeClr val="bg1"/>
                </a:solidFill>
              </a:rPr>
              <a:t>&lt;html&gt;</a:t>
            </a:r>
          </a:p>
        </p:txBody>
      </p:sp>
      <p:sp>
        <p:nvSpPr>
          <p:cNvPr id="45" name="TextBox 44">
            <a:extLst>
              <a:ext uri="{FF2B5EF4-FFF2-40B4-BE49-F238E27FC236}">
                <a16:creationId xmlns:a16="http://schemas.microsoft.com/office/drawing/2014/main" id="{7B6CD186-1306-4EB8-90AC-58230EC5F1C9}"/>
              </a:ext>
            </a:extLst>
          </p:cNvPr>
          <p:cNvSpPr txBox="1"/>
          <p:nvPr/>
        </p:nvSpPr>
        <p:spPr>
          <a:xfrm>
            <a:off x="6642534" y="5716001"/>
            <a:ext cx="1454833" cy="369332"/>
          </a:xfrm>
          <a:prstGeom prst="rect">
            <a:avLst/>
          </a:prstGeom>
          <a:noFill/>
        </p:spPr>
        <p:txBody>
          <a:bodyPr wrap="square" rtlCol="0">
            <a:spAutoFit/>
          </a:bodyPr>
          <a:lstStyle/>
          <a:p>
            <a:r>
              <a:rPr lang="en-US" dirty="0">
                <a:solidFill>
                  <a:schemeClr val="bg1"/>
                </a:solidFill>
              </a:rPr>
              <a:t>&lt;</a:t>
            </a:r>
            <a:r>
              <a:rPr lang="en-US" dirty="0" err="1">
                <a:solidFill>
                  <a:schemeClr val="bg1"/>
                </a:solidFill>
              </a:rPr>
              <a:t>javascript</a:t>
            </a:r>
            <a:r>
              <a:rPr lang="en-US" dirty="0">
                <a:solidFill>
                  <a:schemeClr val="bg1"/>
                </a:solidFill>
              </a:rPr>
              <a:t>&gt;</a:t>
            </a:r>
          </a:p>
        </p:txBody>
      </p:sp>
      <p:sp>
        <p:nvSpPr>
          <p:cNvPr id="2" name="TextBox 1">
            <a:extLst>
              <a:ext uri="{FF2B5EF4-FFF2-40B4-BE49-F238E27FC236}">
                <a16:creationId xmlns:a16="http://schemas.microsoft.com/office/drawing/2014/main" id="{4B317874-75D2-41EF-857D-8702F7A1A1FB}"/>
              </a:ext>
            </a:extLst>
          </p:cNvPr>
          <p:cNvSpPr txBox="1"/>
          <p:nvPr/>
        </p:nvSpPr>
        <p:spPr>
          <a:xfrm>
            <a:off x="3638865" y="0"/>
            <a:ext cx="3731086" cy="707886"/>
          </a:xfrm>
          <a:prstGeom prst="rect">
            <a:avLst/>
          </a:prstGeom>
          <a:noFill/>
        </p:spPr>
        <p:txBody>
          <a:bodyPr wrap="none" rtlCol="0">
            <a:spAutoFit/>
          </a:bodyPr>
          <a:lstStyle/>
          <a:p>
            <a:r>
              <a:rPr lang="en-US" sz="4000" dirty="0">
                <a:solidFill>
                  <a:schemeClr val="bg1"/>
                </a:solidFill>
              </a:rPr>
              <a:t>The Technology</a:t>
            </a:r>
          </a:p>
        </p:txBody>
      </p:sp>
      <p:pic>
        <p:nvPicPr>
          <p:cNvPr id="9" name="Picture 8" descr="Logo&#10;&#10;Description automatically generated">
            <a:extLst>
              <a:ext uri="{FF2B5EF4-FFF2-40B4-BE49-F238E27FC236}">
                <a16:creationId xmlns:a16="http://schemas.microsoft.com/office/drawing/2014/main" id="{9944530A-5B53-4EEF-AE59-54FD89B51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4932" y="3597460"/>
            <a:ext cx="2267608" cy="2175164"/>
          </a:xfrm>
          <a:prstGeom prst="rect">
            <a:avLst/>
          </a:prstGeom>
        </p:spPr>
      </p:pic>
      <p:sp>
        <p:nvSpPr>
          <p:cNvPr id="10" name="TextBox 9">
            <a:extLst>
              <a:ext uri="{FF2B5EF4-FFF2-40B4-BE49-F238E27FC236}">
                <a16:creationId xmlns:a16="http://schemas.microsoft.com/office/drawing/2014/main" id="{C9FFF3E0-FF95-4C06-99A5-A0032A2C61BD}"/>
              </a:ext>
            </a:extLst>
          </p:cNvPr>
          <p:cNvSpPr txBox="1"/>
          <p:nvPr/>
        </p:nvSpPr>
        <p:spPr>
          <a:xfrm>
            <a:off x="1398008" y="3662871"/>
            <a:ext cx="1297278" cy="369332"/>
          </a:xfrm>
          <a:prstGeom prst="rect">
            <a:avLst/>
          </a:prstGeom>
          <a:noFill/>
        </p:spPr>
        <p:txBody>
          <a:bodyPr wrap="none" rtlCol="0">
            <a:spAutoFit/>
          </a:bodyPr>
          <a:lstStyle/>
          <a:p>
            <a:r>
              <a:rPr lang="en-US" dirty="0" err="1">
                <a:solidFill>
                  <a:schemeClr val="bg1"/>
                </a:solidFill>
              </a:rPr>
              <a:t>Tensorflow</a:t>
            </a:r>
            <a:endParaRPr lang="en-US" dirty="0">
              <a:solidFill>
                <a:schemeClr val="bg1"/>
              </a:solidFill>
            </a:endParaRPr>
          </a:p>
        </p:txBody>
      </p:sp>
      <p:sp>
        <p:nvSpPr>
          <p:cNvPr id="11" name="TextBox 10">
            <a:extLst>
              <a:ext uri="{FF2B5EF4-FFF2-40B4-BE49-F238E27FC236}">
                <a16:creationId xmlns:a16="http://schemas.microsoft.com/office/drawing/2014/main" id="{A7281626-D79D-4F3B-8CCE-F9A65D43FFAE}"/>
              </a:ext>
            </a:extLst>
          </p:cNvPr>
          <p:cNvSpPr txBox="1"/>
          <p:nvPr/>
        </p:nvSpPr>
        <p:spPr>
          <a:xfrm>
            <a:off x="2743997" y="3564987"/>
            <a:ext cx="741678" cy="369332"/>
          </a:xfrm>
          <a:prstGeom prst="rect">
            <a:avLst/>
          </a:prstGeom>
          <a:noFill/>
        </p:spPr>
        <p:txBody>
          <a:bodyPr wrap="none" rtlCol="0">
            <a:spAutoFit/>
          </a:bodyPr>
          <a:lstStyle/>
          <a:p>
            <a:r>
              <a:rPr lang="en-US" dirty="0" err="1">
                <a:solidFill>
                  <a:schemeClr val="bg1"/>
                </a:solidFill>
              </a:rPr>
              <a:t>Keras</a:t>
            </a:r>
            <a:endParaRPr lang="en-US" dirty="0">
              <a:solidFill>
                <a:schemeClr val="bg1"/>
              </a:solidFill>
            </a:endParaRPr>
          </a:p>
        </p:txBody>
      </p:sp>
      <p:sp>
        <p:nvSpPr>
          <p:cNvPr id="16" name="TextBox 15">
            <a:extLst>
              <a:ext uri="{FF2B5EF4-FFF2-40B4-BE49-F238E27FC236}">
                <a16:creationId xmlns:a16="http://schemas.microsoft.com/office/drawing/2014/main" id="{1AEA90D1-AD65-4B38-84C5-F126EE39392E}"/>
              </a:ext>
            </a:extLst>
          </p:cNvPr>
          <p:cNvSpPr txBox="1"/>
          <p:nvPr/>
        </p:nvSpPr>
        <p:spPr>
          <a:xfrm>
            <a:off x="6984946" y="5344846"/>
            <a:ext cx="787395" cy="369332"/>
          </a:xfrm>
          <a:prstGeom prst="rect">
            <a:avLst/>
          </a:prstGeom>
          <a:noFill/>
        </p:spPr>
        <p:txBody>
          <a:bodyPr wrap="none" rtlCol="0">
            <a:spAutoFit/>
          </a:bodyPr>
          <a:lstStyle/>
          <a:p>
            <a:r>
              <a:rPr lang="en-US" dirty="0">
                <a:solidFill>
                  <a:schemeClr val="bg1"/>
                </a:solidFill>
              </a:rPr>
              <a:t>&lt;CSS&gt;</a:t>
            </a:r>
          </a:p>
        </p:txBody>
      </p:sp>
      <p:sp>
        <p:nvSpPr>
          <p:cNvPr id="17" name="TextBox 16">
            <a:extLst>
              <a:ext uri="{FF2B5EF4-FFF2-40B4-BE49-F238E27FC236}">
                <a16:creationId xmlns:a16="http://schemas.microsoft.com/office/drawing/2014/main" id="{6399714A-9A6F-4A13-92F7-AEB613EDB244}"/>
              </a:ext>
            </a:extLst>
          </p:cNvPr>
          <p:cNvSpPr txBox="1"/>
          <p:nvPr/>
        </p:nvSpPr>
        <p:spPr>
          <a:xfrm>
            <a:off x="9820887" y="5006117"/>
            <a:ext cx="2267608" cy="369332"/>
          </a:xfrm>
          <a:prstGeom prst="rect">
            <a:avLst/>
          </a:prstGeom>
          <a:noFill/>
        </p:spPr>
        <p:txBody>
          <a:bodyPr wrap="none" rtlCol="0">
            <a:spAutoFit/>
          </a:bodyPr>
          <a:lstStyle/>
          <a:p>
            <a:r>
              <a:rPr lang="en-US" dirty="0">
                <a:solidFill>
                  <a:schemeClr val="bg1"/>
                </a:solidFill>
              </a:rPr>
              <a:t>API REST framework</a:t>
            </a:r>
          </a:p>
        </p:txBody>
      </p:sp>
      <p:pic>
        <p:nvPicPr>
          <p:cNvPr id="21" name="Picture 20">
            <a:extLst>
              <a:ext uri="{FF2B5EF4-FFF2-40B4-BE49-F238E27FC236}">
                <a16:creationId xmlns:a16="http://schemas.microsoft.com/office/drawing/2014/main" id="{BB05775A-5D33-4150-B6EA-4C360FB55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793" y="4829276"/>
            <a:ext cx="2804475" cy="1481113"/>
          </a:xfrm>
          <a:prstGeom prst="rect">
            <a:avLst/>
          </a:prstGeom>
        </p:spPr>
      </p:pic>
      <p:pic>
        <p:nvPicPr>
          <p:cNvPr id="25" name="Picture 24" descr="Logo&#10;&#10;Description automatically generated">
            <a:extLst>
              <a:ext uri="{FF2B5EF4-FFF2-40B4-BE49-F238E27FC236}">
                <a16:creationId xmlns:a16="http://schemas.microsoft.com/office/drawing/2014/main" id="{5F403F9B-4E73-4140-9A24-ECFEA1D181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0" y="78589"/>
            <a:ext cx="2464386" cy="1776412"/>
          </a:xfrm>
          <a:prstGeom prst="rect">
            <a:avLst/>
          </a:prstGeom>
        </p:spPr>
      </p:pic>
      <p:pic>
        <p:nvPicPr>
          <p:cNvPr id="27" name="Picture 26" descr="A picture containing graphical user interface&#10;&#10;Description automatically generated">
            <a:extLst>
              <a:ext uri="{FF2B5EF4-FFF2-40B4-BE49-F238E27FC236}">
                <a16:creationId xmlns:a16="http://schemas.microsoft.com/office/drawing/2014/main" id="{99DFB895-6637-49F2-ADC2-D47531509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3386" y="209909"/>
            <a:ext cx="3333750" cy="1905000"/>
          </a:xfrm>
          <a:prstGeom prst="rect">
            <a:avLst/>
          </a:prstGeom>
        </p:spPr>
      </p:pic>
      <p:pic>
        <p:nvPicPr>
          <p:cNvPr id="31" name="Picture 30" descr="A picture containing diagram&#10;&#10;Description automatically generated">
            <a:extLst>
              <a:ext uri="{FF2B5EF4-FFF2-40B4-BE49-F238E27FC236}">
                <a16:creationId xmlns:a16="http://schemas.microsoft.com/office/drawing/2014/main" id="{11FEB4A7-92EF-4618-9EF9-FA21CA591D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8533" y="285595"/>
            <a:ext cx="1216428" cy="681200"/>
          </a:xfrm>
          <a:prstGeom prst="rect">
            <a:avLst/>
          </a:prstGeom>
        </p:spPr>
      </p:pic>
      <p:pic>
        <p:nvPicPr>
          <p:cNvPr id="33" name="Picture 32" descr="Logo, company name&#10;&#10;Description automatically generated">
            <a:extLst>
              <a:ext uri="{FF2B5EF4-FFF2-40B4-BE49-F238E27FC236}">
                <a16:creationId xmlns:a16="http://schemas.microsoft.com/office/drawing/2014/main" id="{8B3C9D19-7156-47E3-A070-F2505591F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46047" y="1571736"/>
            <a:ext cx="2857500" cy="1600200"/>
          </a:xfrm>
          <a:prstGeom prst="rect">
            <a:avLst/>
          </a:prstGeom>
        </p:spPr>
      </p:pic>
      <p:pic>
        <p:nvPicPr>
          <p:cNvPr id="35" name="Picture 34" descr="Logo, company name&#10;&#10;Description automatically generated">
            <a:extLst>
              <a:ext uri="{FF2B5EF4-FFF2-40B4-BE49-F238E27FC236}">
                <a16:creationId xmlns:a16="http://schemas.microsoft.com/office/drawing/2014/main" id="{6E785C09-AD78-4BA2-B92F-002A346309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4754" y="1680388"/>
            <a:ext cx="891971" cy="599234"/>
          </a:xfrm>
          <a:prstGeom prst="rect">
            <a:avLst/>
          </a:prstGeom>
        </p:spPr>
      </p:pic>
    </p:spTree>
    <p:extLst>
      <p:ext uri="{BB962C8B-B14F-4D97-AF65-F5344CB8AC3E}">
        <p14:creationId xmlns:p14="http://schemas.microsoft.com/office/powerpoint/2010/main" val="2584590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009FFC3-D0A4-4632-8A9F-DD48D9FDA030}"/>
              </a:ext>
            </a:extLst>
          </p:cNvPr>
          <p:cNvSpPr>
            <a:spLocks noGrp="1"/>
          </p:cNvSpPr>
          <p:nvPr>
            <p:ph type="ctrTitle"/>
          </p:nvPr>
        </p:nvSpPr>
        <p:spPr>
          <a:xfrm>
            <a:off x="3666060" y="91921"/>
            <a:ext cx="3448949" cy="1096900"/>
          </a:xfrm>
        </p:spPr>
        <p:txBody>
          <a:bodyPr>
            <a:normAutofit/>
          </a:bodyPr>
          <a:lstStyle/>
          <a:p>
            <a:pPr algn="ctr"/>
            <a:r>
              <a:rPr lang="en-US" dirty="0"/>
              <a:t>The Build</a:t>
            </a:r>
          </a:p>
        </p:txBody>
      </p:sp>
      <p:sp>
        <p:nvSpPr>
          <p:cNvPr id="7" name="TextBox 6">
            <a:extLst>
              <a:ext uri="{FF2B5EF4-FFF2-40B4-BE49-F238E27FC236}">
                <a16:creationId xmlns:a16="http://schemas.microsoft.com/office/drawing/2014/main" id="{FBF90A8E-076B-4196-BA61-4E1AEEDB5999}"/>
              </a:ext>
            </a:extLst>
          </p:cNvPr>
          <p:cNvSpPr txBox="1"/>
          <p:nvPr/>
        </p:nvSpPr>
        <p:spPr>
          <a:xfrm>
            <a:off x="1736436" y="1597891"/>
            <a:ext cx="763140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Some changes, or more aptly for the most part, additions, have been make to the Expeditor build since it began.  Firstly, the topographical design has been simplified to include all its components onto one server, making it more a service than a distributed system. This simplifies build time and scalability in the real world.</a:t>
            </a:r>
          </a:p>
          <a:p>
            <a:pPr marL="285750" indent="-285750">
              <a:buFont typeface="Arial" panose="020B0604020202020204" pitchFamily="34" charset="0"/>
              <a:buChar char="•"/>
            </a:pPr>
            <a:r>
              <a:rPr lang="en-US" dirty="0"/>
              <a:t>The database design has also changed and is a developing system as it is being built piece by piece as tables are needed to reduce complexity and overbuilding.</a:t>
            </a:r>
          </a:p>
          <a:p>
            <a:pPr marL="285750" indent="-285750">
              <a:buFont typeface="Arial" panose="020B0604020202020204" pitchFamily="34" charset="0"/>
              <a:buChar char="•"/>
            </a:pPr>
            <a:r>
              <a:rPr lang="en-US" dirty="0"/>
              <a:t>Technologies have been added as the build has progressed and new understanding of the technology needs developed.  Several solutions have been incorporated as previous assumptions of needs, processes, and software capabilities changed.</a:t>
            </a:r>
          </a:p>
        </p:txBody>
      </p:sp>
    </p:spTree>
    <p:extLst>
      <p:ext uri="{BB962C8B-B14F-4D97-AF65-F5344CB8AC3E}">
        <p14:creationId xmlns:p14="http://schemas.microsoft.com/office/powerpoint/2010/main" val="1304329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57A2-1A3F-4DE1-926A-B6BF9A84AEC0}"/>
              </a:ext>
            </a:extLst>
          </p:cNvPr>
          <p:cNvSpPr>
            <a:spLocks noGrp="1"/>
          </p:cNvSpPr>
          <p:nvPr>
            <p:ph type="title"/>
          </p:nvPr>
        </p:nvSpPr>
        <p:spPr/>
        <p:txBody>
          <a:bodyPr/>
          <a:lstStyle/>
          <a:p>
            <a:pPr algn="ctr"/>
            <a:r>
              <a:rPr lang="en-US" dirty="0"/>
              <a:t>Accomplishments</a:t>
            </a:r>
          </a:p>
        </p:txBody>
      </p:sp>
      <p:sp>
        <p:nvSpPr>
          <p:cNvPr id="3" name="Content Placeholder 2">
            <a:extLst>
              <a:ext uri="{FF2B5EF4-FFF2-40B4-BE49-F238E27FC236}">
                <a16:creationId xmlns:a16="http://schemas.microsoft.com/office/drawing/2014/main" id="{BF2F5DE0-FF5C-4BE1-B2DD-ACC2A803CA5A}"/>
              </a:ext>
            </a:extLst>
          </p:cNvPr>
          <p:cNvSpPr>
            <a:spLocks noGrp="1"/>
          </p:cNvSpPr>
          <p:nvPr>
            <p:ph idx="1"/>
          </p:nvPr>
        </p:nvSpPr>
        <p:spPr/>
        <p:txBody>
          <a:bodyPr/>
          <a:lstStyle/>
          <a:p>
            <a:r>
              <a:rPr lang="en-US" dirty="0"/>
              <a:t>Predictive AI script fully functional and outputs to DB</a:t>
            </a:r>
          </a:p>
          <a:p>
            <a:r>
              <a:rPr lang="en-US" dirty="0"/>
              <a:t>Database set up and connected to AI script and fully configured API framework</a:t>
            </a:r>
          </a:p>
          <a:p>
            <a:r>
              <a:rPr lang="en-US" dirty="0"/>
              <a:t>Custom API’s completely functional and integrated with DB and UI</a:t>
            </a:r>
          </a:p>
          <a:p>
            <a:r>
              <a:rPr lang="en-US" dirty="0"/>
              <a:t>Supermarket and Restaurant UI built</a:t>
            </a:r>
          </a:p>
          <a:p>
            <a:r>
              <a:rPr lang="en-US" dirty="0"/>
              <a:t>Distance matrix functional, populated, and integrated with Bing Maps API</a:t>
            </a:r>
          </a:p>
        </p:txBody>
      </p:sp>
    </p:spTree>
    <p:extLst>
      <p:ext uri="{BB962C8B-B14F-4D97-AF65-F5344CB8AC3E}">
        <p14:creationId xmlns:p14="http://schemas.microsoft.com/office/powerpoint/2010/main" val="2910347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Bright ladder against dull ladders">
            <a:extLst>
              <a:ext uri="{FF2B5EF4-FFF2-40B4-BE49-F238E27FC236}">
                <a16:creationId xmlns:a16="http://schemas.microsoft.com/office/drawing/2014/main" id="{BA50913B-7104-42FC-B7A5-DC1BFDD2CB9C}"/>
              </a:ext>
            </a:extLst>
          </p:cNvPr>
          <p:cNvPicPr>
            <a:picLocks noChangeAspect="1"/>
          </p:cNvPicPr>
          <p:nvPr/>
        </p:nvPicPr>
        <p:blipFill rotWithShape="1">
          <a:blip r:embed="rId2">
            <a:duotone>
              <a:prstClr val="black"/>
              <a:prstClr val="white"/>
            </a:duotone>
          </a:blip>
          <a:srcRect l="22733"/>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850DF86-DABC-47D4-BEA0-BECD66957517}"/>
              </a:ext>
            </a:extLst>
          </p:cNvPr>
          <p:cNvSpPr>
            <a:spLocks noGrp="1"/>
          </p:cNvSpPr>
          <p:nvPr>
            <p:ph type="title"/>
          </p:nvPr>
        </p:nvSpPr>
        <p:spPr>
          <a:xfrm>
            <a:off x="694070" y="1990900"/>
            <a:ext cx="5123515" cy="2369093"/>
          </a:xfrm>
        </p:spPr>
        <p:txBody>
          <a:bodyPr vert="horz" lIns="91440" tIns="45720" rIns="91440" bIns="45720" rtlCol="0" anchor="b">
            <a:normAutofit/>
          </a:bodyPr>
          <a:lstStyle/>
          <a:p>
            <a:pPr algn="r"/>
            <a:r>
              <a:rPr lang="en-US" sz="9600" dirty="0"/>
              <a:t>Progress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48328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1DC3-F125-4EA3-B290-8C9F0C769C3F}"/>
              </a:ext>
            </a:extLst>
          </p:cNvPr>
          <p:cNvSpPr>
            <a:spLocks noGrp="1"/>
          </p:cNvSpPr>
          <p:nvPr>
            <p:ph type="title"/>
          </p:nvPr>
        </p:nvSpPr>
        <p:spPr/>
        <p:txBody>
          <a:bodyPr/>
          <a:lstStyle/>
          <a:p>
            <a:r>
              <a:rPr lang="en-US" dirty="0"/>
              <a:t>Step 1: The AI Expeditor Script</a:t>
            </a:r>
          </a:p>
        </p:txBody>
      </p:sp>
      <p:pic>
        <p:nvPicPr>
          <p:cNvPr id="4" name="Content Placeholder 3">
            <a:extLst>
              <a:ext uri="{FF2B5EF4-FFF2-40B4-BE49-F238E27FC236}">
                <a16:creationId xmlns:a16="http://schemas.microsoft.com/office/drawing/2014/main" id="{0A294680-1D1E-4754-BFBD-A53A7A855457}"/>
              </a:ext>
            </a:extLst>
          </p:cNvPr>
          <p:cNvPicPr>
            <a:picLocks noGrp="1" noChangeAspect="1"/>
          </p:cNvPicPr>
          <p:nvPr>
            <p:ph idx="1"/>
          </p:nvPr>
        </p:nvPicPr>
        <p:blipFill>
          <a:blip r:embed="rId2"/>
          <a:stretch>
            <a:fillRect/>
          </a:stretch>
        </p:blipFill>
        <p:spPr>
          <a:xfrm>
            <a:off x="346951" y="1747993"/>
            <a:ext cx="2080395" cy="3881437"/>
          </a:xfrm>
          <a:prstGeom prst="rect">
            <a:avLst/>
          </a:prstGeom>
        </p:spPr>
      </p:pic>
      <p:pic>
        <p:nvPicPr>
          <p:cNvPr id="5" name="Picture 4">
            <a:extLst>
              <a:ext uri="{FF2B5EF4-FFF2-40B4-BE49-F238E27FC236}">
                <a16:creationId xmlns:a16="http://schemas.microsoft.com/office/drawing/2014/main" id="{0E9299DB-2E50-447A-B0E4-EA38CD0E45A2}"/>
              </a:ext>
            </a:extLst>
          </p:cNvPr>
          <p:cNvPicPr>
            <a:picLocks noChangeAspect="1"/>
          </p:cNvPicPr>
          <p:nvPr/>
        </p:nvPicPr>
        <p:blipFill>
          <a:blip r:embed="rId3"/>
          <a:stretch>
            <a:fillRect/>
          </a:stretch>
        </p:blipFill>
        <p:spPr>
          <a:xfrm>
            <a:off x="2442655" y="1754459"/>
            <a:ext cx="2036773" cy="3881437"/>
          </a:xfrm>
          <a:prstGeom prst="rect">
            <a:avLst/>
          </a:prstGeom>
        </p:spPr>
      </p:pic>
      <p:pic>
        <p:nvPicPr>
          <p:cNvPr id="6" name="Picture 5">
            <a:extLst>
              <a:ext uri="{FF2B5EF4-FFF2-40B4-BE49-F238E27FC236}">
                <a16:creationId xmlns:a16="http://schemas.microsoft.com/office/drawing/2014/main" id="{C859B7BC-8DE5-4195-828B-A2AA05469CDE}"/>
              </a:ext>
            </a:extLst>
          </p:cNvPr>
          <p:cNvPicPr>
            <a:picLocks noChangeAspect="1"/>
          </p:cNvPicPr>
          <p:nvPr/>
        </p:nvPicPr>
        <p:blipFill>
          <a:blip r:embed="rId4"/>
          <a:stretch>
            <a:fillRect/>
          </a:stretch>
        </p:blipFill>
        <p:spPr>
          <a:xfrm>
            <a:off x="4494728" y="1754459"/>
            <a:ext cx="1903129" cy="3874971"/>
          </a:xfrm>
          <a:prstGeom prst="rect">
            <a:avLst/>
          </a:prstGeom>
        </p:spPr>
      </p:pic>
      <p:pic>
        <p:nvPicPr>
          <p:cNvPr id="7" name="Picture 6">
            <a:extLst>
              <a:ext uri="{FF2B5EF4-FFF2-40B4-BE49-F238E27FC236}">
                <a16:creationId xmlns:a16="http://schemas.microsoft.com/office/drawing/2014/main" id="{5CD73A50-251C-41B1-A537-45CB1C463BB5}"/>
              </a:ext>
            </a:extLst>
          </p:cNvPr>
          <p:cNvPicPr>
            <a:picLocks noChangeAspect="1"/>
          </p:cNvPicPr>
          <p:nvPr/>
        </p:nvPicPr>
        <p:blipFill>
          <a:blip r:embed="rId5"/>
          <a:stretch>
            <a:fillRect/>
          </a:stretch>
        </p:blipFill>
        <p:spPr>
          <a:xfrm>
            <a:off x="6386702" y="1754459"/>
            <a:ext cx="1887121" cy="3874971"/>
          </a:xfrm>
          <a:prstGeom prst="rect">
            <a:avLst/>
          </a:prstGeom>
        </p:spPr>
      </p:pic>
      <p:pic>
        <p:nvPicPr>
          <p:cNvPr id="8" name="Picture 7">
            <a:extLst>
              <a:ext uri="{FF2B5EF4-FFF2-40B4-BE49-F238E27FC236}">
                <a16:creationId xmlns:a16="http://schemas.microsoft.com/office/drawing/2014/main" id="{94EE6F67-925E-4DBB-9B1A-9129DACA71F2}"/>
              </a:ext>
            </a:extLst>
          </p:cNvPr>
          <p:cNvPicPr>
            <a:picLocks noChangeAspect="1"/>
          </p:cNvPicPr>
          <p:nvPr/>
        </p:nvPicPr>
        <p:blipFill>
          <a:blip r:embed="rId6"/>
          <a:stretch>
            <a:fillRect/>
          </a:stretch>
        </p:blipFill>
        <p:spPr>
          <a:xfrm>
            <a:off x="8289831" y="1754459"/>
            <a:ext cx="1913503" cy="3881437"/>
          </a:xfrm>
          <a:prstGeom prst="rect">
            <a:avLst/>
          </a:prstGeom>
        </p:spPr>
      </p:pic>
      <p:sp>
        <p:nvSpPr>
          <p:cNvPr id="9" name="Rectangle 8">
            <a:extLst>
              <a:ext uri="{FF2B5EF4-FFF2-40B4-BE49-F238E27FC236}">
                <a16:creationId xmlns:a16="http://schemas.microsoft.com/office/drawing/2014/main" id="{6A8AE034-C64B-4220-8EDE-5A054F3265DE}"/>
              </a:ext>
            </a:extLst>
          </p:cNvPr>
          <p:cNvSpPr/>
          <p:nvPr/>
        </p:nvSpPr>
        <p:spPr>
          <a:xfrm>
            <a:off x="2809876" y="4112419"/>
            <a:ext cx="169068"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65C9CE-5352-48F1-AB5E-67B0B3FFB7DC}"/>
              </a:ext>
            </a:extLst>
          </p:cNvPr>
          <p:cNvSpPr/>
          <p:nvPr/>
        </p:nvSpPr>
        <p:spPr>
          <a:xfrm>
            <a:off x="4880194" y="4284821"/>
            <a:ext cx="1476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A78A40-1F61-4A82-B55B-90487A56F589}"/>
              </a:ext>
            </a:extLst>
          </p:cNvPr>
          <p:cNvSpPr/>
          <p:nvPr/>
        </p:nvSpPr>
        <p:spPr>
          <a:xfrm>
            <a:off x="2825176" y="1884681"/>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63DB5E-40F9-4EA5-B286-E1797D1FDA0D}"/>
              </a:ext>
            </a:extLst>
          </p:cNvPr>
          <p:cNvSpPr/>
          <p:nvPr/>
        </p:nvSpPr>
        <p:spPr>
          <a:xfrm>
            <a:off x="2825176" y="2884806"/>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E06DCD-3C6F-4562-8B63-1965CA24994D}"/>
              </a:ext>
            </a:extLst>
          </p:cNvPr>
          <p:cNvSpPr/>
          <p:nvPr/>
        </p:nvSpPr>
        <p:spPr>
          <a:xfrm>
            <a:off x="4880194" y="5289868"/>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65BEFAD-EB22-45D9-A451-EA7522F85E34}"/>
              </a:ext>
            </a:extLst>
          </p:cNvPr>
          <p:cNvSpPr/>
          <p:nvPr/>
        </p:nvSpPr>
        <p:spPr>
          <a:xfrm>
            <a:off x="6768525" y="2608580"/>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416AB6-FDE5-4711-9DB7-935DFD445142}"/>
              </a:ext>
            </a:extLst>
          </p:cNvPr>
          <p:cNvSpPr/>
          <p:nvPr/>
        </p:nvSpPr>
        <p:spPr>
          <a:xfrm>
            <a:off x="8675907" y="2781300"/>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EF58D6-BDB6-49FB-BEC0-922465D8681F}"/>
              </a:ext>
            </a:extLst>
          </p:cNvPr>
          <p:cNvSpPr/>
          <p:nvPr/>
        </p:nvSpPr>
        <p:spPr>
          <a:xfrm>
            <a:off x="8675907" y="3795713"/>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2DE0863-6982-456D-B02E-D7549F8484EE}"/>
              </a:ext>
            </a:extLst>
          </p:cNvPr>
          <p:cNvSpPr/>
          <p:nvPr/>
        </p:nvSpPr>
        <p:spPr>
          <a:xfrm>
            <a:off x="8675906" y="5031581"/>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02013F9-F894-4222-8766-8B514893C12E}"/>
              </a:ext>
            </a:extLst>
          </p:cNvPr>
          <p:cNvSpPr txBox="1"/>
          <p:nvPr/>
        </p:nvSpPr>
        <p:spPr>
          <a:xfrm>
            <a:off x="822960" y="1228570"/>
            <a:ext cx="8467050" cy="461665"/>
          </a:xfrm>
          <a:prstGeom prst="rect">
            <a:avLst/>
          </a:prstGeom>
          <a:noFill/>
        </p:spPr>
        <p:txBody>
          <a:bodyPr wrap="square" rtlCol="0">
            <a:spAutoFit/>
          </a:bodyPr>
          <a:lstStyle/>
          <a:p>
            <a:r>
              <a:rPr lang="en-US" sz="1200" dirty="0"/>
              <a:t>Written in </a:t>
            </a:r>
            <a:r>
              <a:rPr lang="en-US" sz="1200" dirty="0" err="1"/>
              <a:t>Tensorflow</a:t>
            </a:r>
            <a:r>
              <a:rPr lang="en-US" sz="1200" dirty="0"/>
              <a:t> environment in Python language with the </a:t>
            </a:r>
            <a:r>
              <a:rPr lang="en-US" sz="1200" dirty="0" err="1"/>
              <a:t>Tensorflow</a:t>
            </a:r>
            <a:r>
              <a:rPr lang="en-US" sz="1200" dirty="0"/>
              <a:t> and </a:t>
            </a:r>
            <a:r>
              <a:rPr lang="en-US" sz="1200" dirty="0" err="1"/>
              <a:t>Keras</a:t>
            </a:r>
            <a:r>
              <a:rPr lang="en-US" sz="1200" dirty="0"/>
              <a:t> libraries.  Displayed in </a:t>
            </a:r>
            <a:r>
              <a:rPr lang="en-US" sz="1200" dirty="0" err="1"/>
              <a:t>Jupyter</a:t>
            </a:r>
            <a:r>
              <a:rPr lang="en-US" sz="1200" dirty="0"/>
              <a:t> Notebook. Uses a Long Short-Term Memory (LSTM) predictive recurrent neural network.</a:t>
            </a:r>
          </a:p>
        </p:txBody>
      </p:sp>
      <p:sp>
        <p:nvSpPr>
          <p:cNvPr id="20" name="TextBox 19">
            <a:extLst>
              <a:ext uri="{FF2B5EF4-FFF2-40B4-BE49-F238E27FC236}">
                <a16:creationId xmlns:a16="http://schemas.microsoft.com/office/drawing/2014/main" id="{41A5690F-F918-4426-A752-63C205E85B47}"/>
              </a:ext>
            </a:extLst>
          </p:cNvPr>
          <p:cNvSpPr txBox="1"/>
          <p:nvPr/>
        </p:nvSpPr>
        <p:spPr>
          <a:xfrm>
            <a:off x="431150" y="5766118"/>
            <a:ext cx="9036407" cy="461665"/>
          </a:xfrm>
          <a:prstGeom prst="rect">
            <a:avLst/>
          </a:prstGeom>
          <a:noFill/>
        </p:spPr>
        <p:txBody>
          <a:bodyPr wrap="square" rtlCol="0">
            <a:spAutoFit/>
          </a:bodyPr>
          <a:lstStyle/>
          <a:p>
            <a:r>
              <a:rPr lang="en-US" sz="1200" dirty="0"/>
              <a:t>The script reads in an adapted 52-week sales data </a:t>
            </a:r>
            <a:r>
              <a:rPr lang="en-US" sz="1200" dirty="0" err="1"/>
              <a:t>dunnhumby</a:t>
            </a:r>
            <a:r>
              <a:rPr lang="en-US" sz="1200" dirty="0"/>
              <a:t> “Let’s Get Sort-of-Real” dummy supermarket sales dataset.  https://www.dunnhumby.com/source-files/</a:t>
            </a:r>
          </a:p>
        </p:txBody>
      </p:sp>
      <p:sp>
        <p:nvSpPr>
          <p:cNvPr id="21" name="TextBox 20">
            <a:extLst>
              <a:ext uri="{FF2B5EF4-FFF2-40B4-BE49-F238E27FC236}">
                <a16:creationId xmlns:a16="http://schemas.microsoft.com/office/drawing/2014/main" id="{E1AEB4AF-5A2F-47F0-8A31-E903B209B579}"/>
              </a:ext>
            </a:extLst>
          </p:cNvPr>
          <p:cNvSpPr txBox="1"/>
          <p:nvPr/>
        </p:nvSpPr>
        <p:spPr>
          <a:xfrm>
            <a:off x="431150" y="6201657"/>
            <a:ext cx="8628444" cy="646331"/>
          </a:xfrm>
          <a:prstGeom prst="rect">
            <a:avLst/>
          </a:prstGeom>
          <a:noFill/>
        </p:spPr>
        <p:txBody>
          <a:bodyPr wrap="square" rtlCol="0">
            <a:spAutoFit/>
          </a:bodyPr>
          <a:lstStyle/>
          <a:p>
            <a:r>
              <a:rPr lang="en-US" sz="1200" dirty="0"/>
              <a:t>For three products (Romaine, Kale, and Basil), the script interfaces with </a:t>
            </a:r>
            <a:r>
              <a:rPr lang="en-US" sz="1200" dirty="0" err="1"/>
              <a:t>mysql</a:t>
            </a:r>
            <a:r>
              <a:rPr lang="en-US" sz="1200" dirty="0"/>
              <a:t>, predicts a sales order quantity, writes it to the ‘future order’ table, rewrites previous future order to ‘current order’ table, and rewrites current order to ‘past order’ table.</a:t>
            </a:r>
          </a:p>
        </p:txBody>
      </p:sp>
    </p:spTree>
    <p:extLst>
      <p:ext uri="{BB962C8B-B14F-4D97-AF65-F5344CB8AC3E}">
        <p14:creationId xmlns:p14="http://schemas.microsoft.com/office/powerpoint/2010/main" val="3262673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C57269-5927-4DD1-9549-99594B8926F0}"/>
              </a:ext>
            </a:extLst>
          </p:cNvPr>
          <p:cNvSpPr>
            <a:spLocks noGrp="1"/>
          </p:cNvSpPr>
          <p:nvPr>
            <p:ph type="title"/>
          </p:nvPr>
        </p:nvSpPr>
        <p:spPr>
          <a:xfrm>
            <a:off x="6094855" y="1261331"/>
            <a:ext cx="3497565" cy="3002662"/>
          </a:xfrm>
        </p:spPr>
        <p:txBody>
          <a:bodyPr vert="horz" lIns="91440" tIns="45720" rIns="91440" bIns="45720" rtlCol="0" anchor="b">
            <a:normAutofit/>
          </a:bodyPr>
          <a:lstStyle/>
          <a:p>
            <a:pPr>
              <a:lnSpc>
                <a:spcPct val="90000"/>
              </a:lnSpc>
            </a:pPr>
            <a:r>
              <a:rPr lang="en-US" sz="4100" kern="1200">
                <a:solidFill>
                  <a:schemeClr val="accent1"/>
                </a:solidFill>
                <a:latin typeface="+mj-lt"/>
                <a:ea typeface="+mj-ea"/>
                <a:cs typeface="+mj-cs"/>
              </a:rPr>
              <a:t>Tensorflow environment Jupyter Notebook cmd interface</a:t>
            </a:r>
          </a:p>
        </p:txBody>
      </p:sp>
      <p:sp>
        <p:nvSpPr>
          <p:cNvPr id="21" name="Isosceles Triangle 20">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Text&#10;&#10;Description automatically generated">
            <a:extLst>
              <a:ext uri="{FF2B5EF4-FFF2-40B4-BE49-F238E27FC236}">
                <a16:creationId xmlns:a16="http://schemas.microsoft.com/office/drawing/2014/main" id="{4463D8F5-AC7E-47D7-971D-4B581602992F}"/>
              </a:ext>
            </a:extLst>
          </p:cNvPr>
          <p:cNvPicPr>
            <a:picLocks noGrp="1" noChangeAspect="1"/>
          </p:cNvPicPr>
          <p:nvPr>
            <p:ph idx="1"/>
          </p:nvPr>
        </p:nvPicPr>
        <p:blipFill>
          <a:blip r:embed="rId2"/>
          <a:stretch>
            <a:fillRect/>
          </a:stretch>
        </p:blipFill>
        <p:spPr>
          <a:xfrm>
            <a:off x="888603" y="2152179"/>
            <a:ext cx="4887354" cy="2553642"/>
          </a:xfrm>
          <a:prstGeom prst="rect">
            <a:avLst/>
          </a:prstGeom>
        </p:spPr>
      </p:pic>
    </p:spTree>
    <p:extLst>
      <p:ext uri="{BB962C8B-B14F-4D97-AF65-F5344CB8AC3E}">
        <p14:creationId xmlns:p14="http://schemas.microsoft.com/office/powerpoint/2010/main" val="19614203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10</TotalTime>
  <Words>1414</Words>
  <Application>Microsoft Office PowerPoint</Application>
  <PresentationFormat>Widescreen</PresentationFormat>
  <Paragraphs>71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Elephant</vt:lpstr>
      <vt:lpstr>Eras Bold ITC</vt:lpstr>
      <vt:lpstr>Trebuchet MS</vt:lpstr>
      <vt:lpstr>Wingdings 3</vt:lpstr>
      <vt:lpstr>Facet</vt:lpstr>
      <vt:lpstr>Expeditor</vt:lpstr>
      <vt:lpstr>Fresh food, produced by indoor vertical farms, delivered to local markets with next to zero food waste, at minimal cost, with maximum fuel savings.</vt:lpstr>
      <vt:lpstr>The Urban Stakeholders: Supermarkets, Restaurants, and their Customers</vt:lpstr>
      <vt:lpstr>PowerPoint Presentation</vt:lpstr>
      <vt:lpstr>The Build</vt:lpstr>
      <vt:lpstr>Accomplishments</vt:lpstr>
      <vt:lpstr>Progress</vt:lpstr>
      <vt:lpstr>Step 1: The AI Expeditor Script</vt:lpstr>
      <vt:lpstr>Tensorflow environment Jupyter Notebook cmd interface</vt:lpstr>
      <vt:lpstr>Step 2: The Expeditor Database</vt:lpstr>
      <vt:lpstr>Step 3: Django Rest Framework </vt:lpstr>
      <vt:lpstr>Step 3 continued: settings.py</vt:lpstr>
      <vt:lpstr>Step 3 continued: models.py</vt:lpstr>
      <vt:lpstr>Step 3 continued: admin.py</vt:lpstr>
      <vt:lpstr>Step 3 continued: serializers.py</vt:lpstr>
      <vt:lpstr>Step 3 continued: views.py</vt:lpstr>
      <vt:lpstr>Step 3 continued: urls.py</vt:lpstr>
      <vt:lpstr>Step 3 continued: apps.py</vt:lpstr>
      <vt:lpstr>Step 2 continued: base.html</vt:lpstr>
      <vt:lpstr>Step 3 continued: Index.html</vt:lpstr>
      <vt:lpstr>Django server cmd interface</vt:lpstr>
      <vt:lpstr>Step 4: Supermarket and Resturant UI</vt:lpstr>
      <vt:lpstr>Step 5: Distance Matrix</vt:lpstr>
      <vt:lpstr>Visual Basic for Applications code for distance matrix</vt:lpstr>
      <vt:lpstr>Problems</vt:lpstr>
      <vt:lpstr>PowerPoint Presentation</vt:lpstr>
      <vt:lpstr>PowerPoint Presentation</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Expeditor</dc:title>
  <dc:creator>Paul Polsinelli</dc:creator>
  <cp:lastModifiedBy>Paul Polsinelli (Student)</cp:lastModifiedBy>
  <cp:revision>10</cp:revision>
  <dcterms:created xsi:type="dcterms:W3CDTF">2021-02-04T19:12:55Z</dcterms:created>
  <dcterms:modified xsi:type="dcterms:W3CDTF">2021-02-08T02:55:21Z</dcterms:modified>
  <cp:contentStatus/>
</cp:coreProperties>
</file>